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  <p:sldMasterId id="2147483686" r:id="rId5"/>
  </p:sldMasterIdLst>
  <p:notesMasterIdLst>
    <p:notesMasterId r:id="rId23"/>
  </p:notesMasterIdLst>
  <p:handoutMasterIdLst>
    <p:handoutMasterId r:id="rId24"/>
  </p:handoutMasterIdLst>
  <p:sldIdLst>
    <p:sldId id="256" r:id="rId6"/>
    <p:sldId id="259" r:id="rId7"/>
    <p:sldId id="281" r:id="rId8"/>
    <p:sldId id="280" r:id="rId9"/>
    <p:sldId id="289" r:id="rId10"/>
    <p:sldId id="288" r:id="rId11"/>
    <p:sldId id="291" r:id="rId12"/>
    <p:sldId id="292" r:id="rId13"/>
    <p:sldId id="275" r:id="rId14"/>
    <p:sldId id="293" r:id="rId15"/>
    <p:sldId id="294" r:id="rId16"/>
    <p:sldId id="295" r:id="rId17"/>
    <p:sldId id="276" r:id="rId18"/>
    <p:sldId id="283" r:id="rId19"/>
    <p:sldId id="285" r:id="rId20"/>
    <p:sldId id="286" r:id="rId21"/>
    <p:sldId id="290" r:id="rId22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82D1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4982" autoAdjust="0"/>
  </p:normalViewPr>
  <p:slideViewPr>
    <p:cSldViewPr snapToGrid="0">
      <p:cViewPr>
        <p:scale>
          <a:sx n="66" d="100"/>
          <a:sy n="66" d="100"/>
        </p:scale>
        <p:origin x="-546" y="66"/>
      </p:cViewPr>
      <p:guideLst>
        <p:guide orient="horz" pos="4076"/>
        <p:guide orient="horz" pos="940"/>
        <p:guide orient="horz" pos="3667"/>
        <p:guide orient="horz" pos="4019"/>
        <p:guide orient="horz" pos="358"/>
        <p:guide orient="horz" pos="1708"/>
        <p:guide orient="horz" pos="967"/>
        <p:guide orient="horz" pos="1547"/>
        <p:guide pos="301"/>
        <p:guide pos="2880"/>
        <p:guide pos="1483"/>
        <p:guide pos="5472"/>
        <p:guide pos="3786"/>
        <p:guide pos="2928"/>
        <p:guide pos="5308"/>
        <p:guide pos="50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834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D81DA-C33A-C640-9AA6-715742CA0973}" type="datetimeFigureOut">
              <a:rPr lang="en-US" smtClean="0"/>
              <a:pPr/>
              <a:t>4/23/2014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3D7DB-47DD-944B-8104-28A75E0AFE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6742539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10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10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90D3DF7-73EE-3E4D-9809-02B5CBE3AF7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5769155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567"/>
            <a:ext cx="9143245" cy="6857433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7839" y="1524000"/>
            <a:ext cx="8212136" cy="600075"/>
          </a:xfrm>
        </p:spPr>
        <p:txBody>
          <a:bodyPr anchor="t" anchorCtr="0"/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3454" y="491454"/>
            <a:ext cx="8196093" cy="1032545"/>
          </a:xfrm>
        </p:spPr>
        <p:txBody>
          <a:bodyPr/>
          <a:lstStyle>
            <a:lvl1pPr>
              <a:lnSpc>
                <a:spcPts val="3200"/>
              </a:lnSpc>
              <a:defRPr sz="3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567"/>
            <a:ext cx="9143245" cy="68574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816" y="6079866"/>
            <a:ext cx="1825756" cy="152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82625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881120" y="6410961"/>
            <a:ext cx="4465320" cy="2133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Authors: T.M.Kaiser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7199" y="1927412"/>
            <a:ext cx="8232775" cy="784038"/>
          </a:xfrm>
        </p:spPr>
        <p:txBody>
          <a:bodyPr/>
          <a:lstStyle>
            <a:lvl1pPr>
              <a:lnSpc>
                <a:spcPts val="3000"/>
              </a:lnSpc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Closing Title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62178" y="6456135"/>
            <a:ext cx="4094162" cy="1077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700" dirty="0" smtClean="0">
                <a:solidFill>
                  <a:schemeClr val="bg1"/>
                </a:solidFill>
              </a:rPr>
              <a:t> ® Trademark of The Dow Chemical Company (“Dow”) or an affiliated company of Dow</a:t>
            </a:r>
            <a:endParaRPr lang="en-CA" sz="7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11176" cy="9875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673" y="6438267"/>
            <a:ext cx="1825756" cy="1326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2450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464D-0EED-499A-AF7E-2826BBF42D88}" type="datetime1">
              <a:rPr lang="en-US" smtClean="0"/>
              <a:pPr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Authors: T.M.Kaiser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11EC8-2CDF-44BE-90C4-E8AF89A9A2B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567"/>
            <a:ext cx="9143245" cy="68574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567"/>
            <a:ext cx="9143245" cy="68574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816" y="6079866"/>
            <a:ext cx="1825756" cy="152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844C-80D2-4FF8-B826-44DA6AEC9434}" type="datetime1">
              <a:rPr lang="en-US" smtClean="0"/>
              <a:pPr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Authors: T.M.Kaiser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11EC8-2CDF-44BE-90C4-E8AF89A9A2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BFE8-F864-4B66-BDCC-C0C50A0C5390}" type="datetime1">
              <a:rPr lang="en-US" smtClean="0"/>
              <a:pPr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Authors: T.M.Kaiser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11EC8-2CDF-44BE-90C4-E8AF89A9A2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2EE33B-82ED-4B62-B0DA-8EC4440C096F}" type="datetime1">
              <a:rPr lang="en-US" smtClean="0"/>
              <a:pPr>
                <a:defRPr/>
              </a:pPr>
              <a:t>4/23/2014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Authors: T.M.Kaiser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B67CFD-0D8D-4169-ADFD-0F417315DE2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9B70-FD9A-4E8B-A37C-3A54DFB5EE82}" type="datetime1">
              <a:rPr lang="en-US" smtClean="0"/>
              <a:pPr/>
              <a:t>4/23/2014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Authors: T.M.Kaiser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11EC8-2CDF-44BE-90C4-E8AF89A9A2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F2858-A618-4570-A64A-99837DC03E9F}" type="datetime1">
              <a:rPr lang="en-US" smtClean="0"/>
              <a:pPr/>
              <a:t>4/23/2014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Authors: T.M.Kaiser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11EC8-2CDF-44BE-90C4-E8AF89A9A2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4E67-08C3-4119-BAB7-C43CB076B4DB}" type="datetime1">
              <a:rPr lang="en-US" smtClean="0"/>
              <a:pPr/>
              <a:t>4/23/2014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Authors: T.M.Kaiser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11EC8-2CDF-44BE-90C4-E8AF89A9A2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3A00-45DE-44AD-89E0-674D5EB5CA54}" type="datetime1">
              <a:rPr lang="en-US" smtClean="0"/>
              <a:pPr/>
              <a:t>4/23/2014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Authors: T.M.Kaiser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11EC8-2CDF-44BE-90C4-E8AF89A9A2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lIns="3060000" tIns="1080000" r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Instructions on how to insert an image on this slide:</a:t>
            </a:r>
            <a:br>
              <a:rPr lang="en-US" dirty="0" smtClean="0"/>
            </a:br>
            <a:r>
              <a:rPr lang="en-US" dirty="0" smtClean="0"/>
              <a:t>Step 1:  Find the image you want to use on the DAS Brand Center at</a:t>
            </a:r>
            <a:br>
              <a:rPr lang="en-US" dirty="0" smtClean="0"/>
            </a:br>
            <a:r>
              <a:rPr lang="en-US" dirty="0" smtClean="0"/>
              <a:t>              http://dasbrand.intranet.dow.com/. </a:t>
            </a:r>
            <a:br>
              <a:rPr lang="en-US" dirty="0" smtClean="0"/>
            </a:br>
            <a:r>
              <a:rPr lang="en-US" dirty="0" smtClean="0"/>
              <a:t>Step 2:  Download this image to your computer.</a:t>
            </a:r>
            <a:br>
              <a:rPr lang="en-US" dirty="0" smtClean="0"/>
            </a:br>
            <a:r>
              <a:rPr lang="en-US" dirty="0" smtClean="0"/>
              <a:t>Step 3:  Select box (corners of page will be highlighted), and right click to “Send to Back.”</a:t>
            </a:r>
            <a:br>
              <a:rPr lang="en-US" dirty="0" smtClean="0"/>
            </a:br>
            <a:r>
              <a:rPr lang="en-US" dirty="0" smtClean="0"/>
              <a:t>Step 4:  Click picture icon in center of template page.</a:t>
            </a:r>
            <a:br>
              <a:rPr lang="en-US" dirty="0" smtClean="0"/>
            </a:br>
            <a:r>
              <a:rPr lang="en-US" dirty="0" smtClean="0"/>
              <a:t>Step 5:  Go to the Insert menu, and choose “Picture.” </a:t>
            </a:r>
            <a:br>
              <a:rPr lang="en-US" dirty="0" smtClean="0"/>
            </a:br>
            <a:r>
              <a:rPr lang="en-US" dirty="0" smtClean="0"/>
              <a:t>Step 6:  Once image is inserted, right click on the image to “Send to Back.”</a:t>
            </a:r>
            <a:endParaRPr lang="en-CA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6306" y="1524000"/>
            <a:ext cx="8212136" cy="600075"/>
          </a:xfrm>
        </p:spPr>
        <p:txBody>
          <a:bodyPr anchor="t" anchorCtr="0"/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 lIns="468000" tIns="489600"/>
          <a:lstStyle>
            <a:lvl1pPr marL="0" indent="0">
              <a:lnSpc>
                <a:spcPts val="3200"/>
              </a:lnSpc>
              <a:buNone/>
              <a:defRPr sz="3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r>
              <a:rPr lang="en-US" dirty="0" err="1" smtClean="0"/>
              <a:t>tITLE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743615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4EBF-B872-4D80-931C-FD499B9DF215}" type="datetime1">
              <a:rPr lang="en-US" smtClean="0"/>
              <a:pPr/>
              <a:t>4/23/2014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Authors: T.M.Kaiser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11EC8-2CDF-44BE-90C4-E8AF89A9A2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7744-5653-4E6D-B651-39E76060D7C2}" type="datetime1">
              <a:rPr lang="en-US" smtClean="0"/>
              <a:pPr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Authors: T.M.Kaiser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11EC8-2CDF-44BE-90C4-E8AF89A9A2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2B49-014D-4C1D-8F41-4107FA176431}" type="datetime1">
              <a:rPr lang="en-US" smtClean="0"/>
              <a:pPr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Authors: T.M.Kaiser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11EC8-2CDF-44BE-90C4-E8AF89A9A2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77838" y="1492250"/>
            <a:ext cx="8218487" cy="4329113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881120" y="6410961"/>
            <a:ext cx="4465320" cy="2133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Authors: T.M.Kaiser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881120" y="6410961"/>
            <a:ext cx="4465320" cy="2133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Authors: T.M.Kaiser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57951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7199" y="1492250"/>
            <a:ext cx="8232775" cy="1219200"/>
          </a:xfrm>
        </p:spPr>
        <p:txBody>
          <a:bodyPr/>
          <a:lstStyle>
            <a:lvl1pPr>
              <a:lnSpc>
                <a:spcPts val="3000"/>
              </a:lnSpc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Divider Title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536819" y="6449182"/>
            <a:ext cx="147562" cy="1330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4A15B919-E3DF-8843-A034-99A3C3E2A01C}" type="slidenum">
              <a:rPr lang="en-US" sz="900" kern="120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pPr algn="ctr"/>
              <a:t>‹#›</a:t>
            </a:fld>
            <a:endParaRPr lang="en-CA" sz="900" kern="1200" dirty="0">
              <a:solidFill>
                <a:schemeClr val="bg1"/>
              </a:solidFill>
              <a:latin typeface="Arial"/>
              <a:ea typeface="ＭＳ Ｐゴシック" charset="-128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5577851" cy="434340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536734" y="1624012"/>
            <a:ext cx="516636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6062663" y="1540669"/>
            <a:ext cx="2633661" cy="4280694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700"/>
              </a:spcAft>
              <a:buNone/>
              <a:defRPr sz="1400" b="1"/>
            </a:lvl1pPr>
            <a:lvl2pPr marL="0" indent="0">
              <a:lnSpc>
                <a:spcPts val="1500"/>
              </a:lnSpc>
              <a:spcAft>
                <a:spcPts val="700"/>
              </a:spcAft>
              <a:buNone/>
              <a:defRPr sz="1300">
                <a:solidFill>
                  <a:schemeClr val="bg2"/>
                </a:solidFill>
              </a:defRPr>
            </a:lvl2pPr>
            <a:lvl3pPr marL="0" indent="0">
              <a:lnSpc>
                <a:spcPts val="1600"/>
              </a:lnSpc>
              <a:spcBef>
                <a:spcPts val="1200"/>
              </a:spcBef>
              <a:buNone/>
              <a:defRPr sz="1400"/>
            </a:lvl3pPr>
          </a:lstStyle>
          <a:p>
            <a:pPr lvl="0"/>
            <a:r>
              <a:rPr lang="en-US" dirty="0" smtClean="0"/>
              <a:t>First level text</a:t>
            </a:r>
          </a:p>
          <a:p>
            <a:pPr lvl="1"/>
            <a:r>
              <a:rPr lang="en-US" dirty="0" smtClean="0"/>
              <a:t>Second level text</a:t>
            </a:r>
          </a:p>
          <a:p>
            <a:pPr lvl="2"/>
            <a:r>
              <a:rPr lang="en-US" dirty="0" smtClean="0"/>
              <a:t>Third level text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5131594"/>
            <a:ext cx="5086350" cy="431006"/>
          </a:xfrm>
        </p:spPr>
        <p:txBody>
          <a:bodyPr/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100" baseline="0"/>
            </a:lvl1pPr>
            <a:lvl2pPr marL="288000" indent="0">
              <a:lnSpc>
                <a:spcPts val="1400"/>
              </a:lnSpc>
              <a:buNone/>
              <a:defRPr sz="1100"/>
            </a:lvl2pPr>
            <a:lvl3pPr marL="594000" indent="0">
              <a:lnSpc>
                <a:spcPts val="1400"/>
              </a:lnSpc>
              <a:buNone/>
              <a:defRPr sz="1100"/>
            </a:lvl3pPr>
            <a:lvl4pPr marL="864000" indent="0">
              <a:lnSpc>
                <a:spcPts val="1400"/>
              </a:lnSpc>
              <a:buNone/>
              <a:defRPr sz="1100"/>
            </a:lvl4pPr>
            <a:lvl5pPr marL="1152000" indent="0">
              <a:lnSpc>
                <a:spcPts val="1400"/>
              </a:lnSpc>
              <a:buNone/>
              <a:defRPr sz="1100"/>
            </a:lvl5pPr>
          </a:lstStyle>
          <a:p>
            <a:pPr lvl="0"/>
            <a:r>
              <a:rPr lang="en-US" dirty="0" smtClean="0"/>
              <a:t>Click to edit image caption</a:t>
            </a: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881120" y="6410961"/>
            <a:ext cx="4465320" cy="2133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Authors: T.M.Kaiser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57951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72" y="1478753"/>
            <a:ext cx="4127000" cy="4294641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533210" y="1622424"/>
            <a:ext cx="3767328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5131594"/>
            <a:ext cx="3699933" cy="431006"/>
          </a:xfrm>
        </p:spPr>
        <p:txBody>
          <a:bodyPr/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100" baseline="0"/>
            </a:lvl1pPr>
            <a:lvl2pPr marL="288000" indent="0">
              <a:lnSpc>
                <a:spcPts val="1400"/>
              </a:lnSpc>
              <a:buNone/>
              <a:defRPr sz="1100"/>
            </a:lvl2pPr>
            <a:lvl3pPr marL="594000" indent="0">
              <a:lnSpc>
                <a:spcPts val="1400"/>
              </a:lnSpc>
              <a:buNone/>
              <a:defRPr sz="1100"/>
            </a:lvl3pPr>
            <a:lvl4pPr marL="864000" indent="0">
              <a:lnSpc>
                <a:spcPts val="1400"/>
              </a:lnSpc>
              <a:buNone/>
              <a:defRPr sz="1100"/>
            </a:lvl4pPr>
            <a:lvl5pPr marL="1152000" indent="0">
              <a:lnSpc>
                <a:spcPts val="1400"/>
              </a:lnSpc>
              <a:buNone/>
              <a:defRPr sz="1100"/>
            </a:lvl5pPr>
          </a:lstStyle>
          <a:p>
            <a:pPr lvl="0"/>
            <a:r>
              <a:rPr lang="en-US" dirty="0" smtClean="0"/>
              <a:t>Click to edit image caption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4648199" y="1540669"/>
            <a:ext cx="4048125" cy="4280694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700"/>
              </a:spcAft>
              <a:buNone/>
              <a:defRPr sz="1400" b="1"/>
            </a:lvl1pPr>
            <a:lvl2pPr marL="0" indent="0">
              <a:lnSpc>
                <a:spcPts val="1500"/>
              </a:lnSpc>
              <a:spcAft>
                <a:spcPts val="700"/>
              </a:spcAft>
              <a:buNone/>
              <a:defRPr sz="1300">
                <a:solidFill>
                  <a:schemeClr val="bg2"/>
                </a:solidFill>
              </a:defRPr>
            </a:lvl2pPr>
            <a:lvl3pPr marL="0" indent="0">
              <a:lnSpc>
                <a:spcPts val="1600"/>
              </a:lnSpc>
              <a:spcBef>
                <a:spcPts val="1200"/>
              </a:spcBef>
              <a:buNone/>
              <a:defRPr sz="1400"/>
            </a:lvl3pPr>
          </a:lstStyle>
          <a:p>
            <a:pPr lvl="0"/>
            <a:r>
              <a:rPr lang="en-US" dirty="0" smtClean="0"/>
              <a:t>First level text</a:t>
            </a:r>
          </a:p>
          <a:p>
            <a:pPr lvl="1"/>
            <a:r>
              <a:rPr lang="en-US" dirty="0" smtClean="0"/>
              <a:t>Second level text</a:t>
            </a:r>
          </a:p>
          <a:p>
            <a:pPr lvl="2"/>
            <a:r>
              <a:rPr lang="en-US" dirty="0" smtClean="0"/>
              <a:t>Third level text </a:t>
            </a: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881120" y="6410961"/>
            <a:ext cx="4465320" cy="2133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Authors: T.M.Kaiser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03528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Medium Imag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372" y="1478753"/>
            <a:ext cx="4127000" cy="4294641"/>
          </a:xfrm>
          <a:prstGeom prst="rect">
            <a:avLst/>
          </a:prstGeom>
        </p:spPr>
      </p:pic>
      <p:sp>
        <p:nvSpPr>
          <p:cNvPr id="16" name="Content Placeholder 4"/>
          <p:cNvSpPr>
            <a:spLocks noGrp="1"/>
          </p:cNvSpPr>
          <p:nvPr>
            <p:ph sz="quarter" idx="20"/>
          </p:nvPr>
        </p:nvSpPr>
        <p:spPr>
          <a:xfrm>
            <a:off x="4736410" y="1626393"/>
            <a:ext cx="3767328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72" y="1478753"/>
            <a:ext cx="4127000" cy="4294641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1" y="5131594"/>
            <a:ext cx="3683794" cy="431006"/>
          </a:xfrm>
        </p:spPr>
        <p:txBody>
          <a:bodyPr/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100" baseline="0"/>
            </a:lvl1pPr>
            <a:lvl2pPr marL="288000" indent="0">
              <a:lnSpc>
                <a:spcPts val="1400"/>
              </a:lnSpc>
              <a:buNone/>
              <a:defRPr sz="1100"/>
            </a:lvl2pPr>
            <a:lvl3pPr marL="594000" indent="0">
              <a:lnSpc>
                <a:spcPts val="1400"/>
              </a:lnSpc>
              <a:buNone/>
              <a:defRPr sz="1100"/>
            </a:lvl3pPr>
            <a:lvl4pPr marL="864000" indent="0">
              <a:lnSpc>
                <a:spcPts val="1400"/>
              </a:lnSpc>
              <a:buNone/>
              <a:defRPr sz="1100"/>
            </a:lvl4pPr>
            <a:lvl5pPr marL="1152000" indent="0">
              <a:lnSpc>
                <a:spcPts val="1400"/>
              </a:lnSpc>
              <a:buNone/>
              <a:defRPr sz="1100"/>
            </a:lvl5pPr>
          </a:lstStyle>
          <a:p>
            <a:pPr lvl="0"/>
            <a:r>
              <a:rPr lang="en-US" dirty="0" smtClean="0"/>
              <a:t>Click to edit image caption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798905" y="5131594"/>
            <a:ext cx="3699933" cy="431006"/>
          </a:xfrm>
        </p:spPr>
        <p:txBody>
          <a:bodyPr/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100" baseline="0"/>
            </a:lvl1pPr>
            <a:lvl2pPr marL="288000" indent="0">
              <a:lnSpc>
                <a:spcPts val="1400"/>
              </a:lnSpc>
              <a:buNone/>
              <a:defRPr sz="1100"/>
            </a:lvl2pPr>
            <a:lvl3pPr marL="594000" indent="0">
              <a:lnSpc>
                <a:spcPts val="1400"/>
              </a:lnSpc>
              <a:buNone/>
              <a:defRPr sz="1100"/>
            </a:lvl3pPr>
            <a:lvl4pPr marL="864000" indent="0">
              <a:lnSpc>
                <a:spcPts val="1400"/>
              </a:lnSpc>
              <a:buNone/>
              <a:defRPr sz="1100"/>
            </a:lvl4pPr>
            <a:lvl5pPr marL="1152000" indent="0">
              <a:lnSpc>
                <a:spcPts val="1400"/>
              </a:lnSpc>
              <a:buNone/>
              <a:defRPr sz="1100"/>
            </a:lvl5pPr>
          </a:lstStyle>
          <a:p>
            <a:pPr lvl="0"/>
            <a:r>
              <a:rPr lang="en-US" dirty="0" smtClean="0"/>
              <a:t>Click to edit image caption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9"/>
          </p:nvPr>
        </p:nvSpPr>
        <p:spPr>
          <a:xfrm>
            <a:off x="533210" y="1622424"/>
            <a:ext cx="3767328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881120" y="6410961"/>
            <a:ext cx="4465320" cy="2133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Authors: T.M.Kaiser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91420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8" name="Content Placeholder 9"/>
          <p:cNvSpPr>
            <a:spLocks noGrp="1"/>
          </p:cNvSpPr>
          <p:nvPr>
            <p:ph sz="quarter" idx="13"/>
          </p:nvPr>
        </p:nvSpPr>
        <p:spPr>
          <a:xfrm>
            <a:off x="477838" y="1492250"/>
            <a:ext cx="3755495" cy="4519083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22" name="Content Placeholder 9"/>
          <p:cNvSpPr>
            <a:spLocks noGrp="1"/>
          </p:cNvSpPr>
          <p:nvPr>
            <p:ph sz="quarter" idx="14"/>
          </p:nvPr>
        </p:nvSpPr>
        <p:spPr>
          <a:xfrm>
            <a:off x="4931305" y="1492250"/>
            <a:ext cx="3755495" cy="4502150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3" name="Straight Connector 2"/>
          <p:cNvCxnSpPr/>
          <p:nvPr userDrawn="1"/>
        </p:nvCxnSpPr>
        <p:spPr bwMode="auto">
          <a:xfrm flipH="1">
            <a:off x="4593020" y="1492250"/>
            <a:ext cx="10319" cy="450915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881120" y="6410961"/>
            <a:ext cx="4465320" cy="2133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Authors: T.M.Kaiser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91420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7839" y="568325"/>
            <a:ext cx="820896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492250"/>
            <a:ext cx="8208961" cy="4327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79206" y="499145"/>
            <a:ext cx="81792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8420704" y="6449182"/>
            <a:ext cx="113695" cy="1330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700" dirty="0" smtClean="0">
                <a:solidFill>
                  <a:schemeClr val="tx2"/>
                </a:solidFill>
                <a:latin typeface="Arial"/>
                <a:ea typeface="+mn-ea"/>
                <a:cs typeface="Arial"/>
              </a:rPr>
              <a:t>|</a:t>
            </a:r>
            <a:endParaRPr lang="en-CA" sz="700" dirty="0">
              <a:solidFill>
                <a:schemeClr val="tx2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36819" y="6449182"/>
            <a:ext cx="147562" cy="1330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4A15B919-E3DF-8843-A034-99A3C3E2A01C}" type="slidenum">
              <a:rPr lang="en-US" sz="900" kern="1200" smtClean="0">
                <a:solidFill>
                  <a:schemeClr val="tx2"/>
                </a:solidFill>
                <a:latin typeface="Arial"/>
                <a:ea typeface="ＭＳ Ｐゴシック" charset="-128"/>
                <a:cs typeface="Arial"/>
              </a:rPr>
              <a:pPr algn="ctr"/>
              <a:t>‹#›</a:t>
            </a:fld>
            <a:endParaRPr lang="en-CA" sz="900" kern="1200" dirty="0">
              <a:solidFill>
                <a:schemeClr val="tx2"/>
              </a:solidFill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2407"/>
            <a:ext cx="2414021" cy="545593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881120" y="6410961"/>
            <a:ext cx="4465320" cy="2133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Authors: T.M.Kaiser 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1" r:id="rId2"/>
    <p:sldLayoutId id="2147483650" r:id="rId3"/>
    <p:sldLayoutId id="2147483684" r:id="rId4"/>
    <p:sldLayoutId id="2147483663" r:id="rId5"/>
    <p:sldLayoutId id="2147483677" r:id="rId6"/>
    <p:sldLayoutId id="2147483678" r:id="rId7"/>
    <p:sldLayoutId id="2147483679" r:id="rId8"/>
    <p:sldLayoutId id="2147483682" r:id="rId9"/>
    <p:sldLayoutId id="2147483683" r:id="rId10"/>
    <p:sldLayoutId id="2147483680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/>
          <a:ea typeface="+mj-ea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9pPr>
    </p:titleStyle>
    <p:bodyStyle>
      <a:lvl1pPr marL="288000" indent="-288000" algn="l" rtl="0" eaLnBrk="1" fontAlgn="base" hangingPunct="1">
        <a:lnSpc>
          <a:spcPts val="2600"/>
        </a:lnSpc>
        <a:spcBef>
          <a:spcPct val="40000"/>
        </a:spcBef>
        <a:spcAft>
          <a:spcPct val="0"/>
        </a:spcAft>
        <a:buClr>
          <a:schemeClr val="bg2"/>
        </a:buClr>
        <a:buFont typeface="Arial" pitchFamily="34" charset="0"/>
        <a:buChar char="•"/>
        <a:defRPr sz="2000">
          <a:solidFill>
            <a:schemeClr val="tx2"/>
          </a:solidFill>
          <a:latin typeface="Arial"/>
          <a:ea typeface="+mn-ea"/>
          <a:cs typeface="Arial"/>
        </a:defRPr>
      </a:lvl1pPr>
      <a:lvl2pPr marL="576000" indent="-288000" algn="l" rtl="0" eaLnBrk="1" fontAlgn="base" hangingPunct="1">
        <a:lnSpc>
          <a:spcPts val="2600"/>
        </a:lnSpc>
        <a:spcBef>
          <a:spcPct val="15000"/>
        </a:spcBef>
        <a:spcAft>
          <a:spcPct val="0"/>
        </a:spcAft>
        <a:buFont typeface="Arial" pitchFamily="34" charset="0"/>
        <a:buChar char="&gt;"/>
        <a:defRPr sz="1800">
          <a:solidFill>
            <a:schemeClr val="tx2"/>
          </a:solidFill>
          <a:latin typeface="Arial"/>
          <a:ea typeface="+mn-ea"/>
          <a:cs typeface="Arial"/>
        </a:defRPr>
      </a:lvl2pPr>
      <a:lvl3pPr marL="882000" indent="-288000" algn="l" rtl="0" eaLnBrk="1" fontAlgn="base" hangingPunct="1">
        <a:lnSpc>
          <a:spcPts val="2600"/>
        </a:lnSpc>
        <a:spcBef>
          <a:spcPts val="0"/>
        </a:spcBef>
        <a:spcAft>
          <a:spcPct val="0"/>
        </a:spcAft>
        <a:buFont typeface="Arial" pitchFamily="34" charset="0"/>
        <a:buChar char="•"/>
        <a:tabLst/>
        <a:defRPr sz="1600">
          <a:solidFill>
            <a:schemeClr val="tx2"/>
          </a:solidFill>
          <a:latin typeface="Arial"/>
          <a:ea typeface="+mn-ea"/>
          <a:cs typeface="Arial"/>
        </a:defRPr>
      </a:lvl3pPr>
      <a:lvl4pPr marL="1152000" indent="-2880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har char="•"/>
        <a:defRPr sz="1400">
          <a:solidFill>
            <a:schemeClr val="tx2"/>
          </a:solidFill>
          <a:latin typeface="Arial"/>
          <a:ea typeface="+mn-ea"/>
          <a:cs typeface="Arial"/>
        </a:defRPr>
      </a:lvl4pPr>
      <a:lvl5pPr marL="1440000" indent="-2880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Font typeface="Arial" pitchFamily="34" charset="0"/>
        <a:buChar char="•"/>
        <a:defRPr sz="1200">
          <a:solidFill>
            <a:schemeClr val="tx2"/>
          </a:solidFill>
          <a:latin typeface="Arial"/>
          <a:ea typeface="+mn-ea"/>
          <a:cs typeface="Arial"/>
        </a:defRPr>
      </a:lvl5pPr>
      <a:lvl6pPr marL="1603375" indent="-174625" algn="l" rtl="0" eaLnBrk="1" fontAlgn="base" hangingPunct="1">
        <a:spcBef>
          <a:spcPct val="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6pPr>
      <a:lvl7pPr marL="2060575" indent="-174625" algn="l" rtl="0" eaLnBrk="1" fontAlgn="base" hangingPunct="1">
        <a:spcBef>
          <a:spcPct val="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7pPr>
      <a:lvl8pPr marL="2517775" indent="-174625" algn="l" rtl="0" eaLnBrk="1" fontAlgn="base" hangingPunct="1">
        <a:spcBef>
          <a:spcPct val="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8pPr>
      <a:lvl9pPr marL="2974975" indent="-174625" algn="l" rtl="0" eaLnBrk="1" fontAlgn="base" hangingPunct="1">
        <a:spcBef>
          <a:spcPct val="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0E001-F9F7-441A-9462-F16438C0E008}" type="datetime1">
              <a:rPr lang="en-US" smtClean="0"/>
              <a:pPr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Authors: T.M.Kaiser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11EC8-2CDF-44BE-90C4-E8AF89A9A2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en.wikipedia.org/wiki/DNA_melting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hosphate_group" TargetMode="External"/><Relationship Id="rId2" Type="http://schemas.openxmlformats.org/officeDocument/2006/relationships/hyperlink" Target="http://en.wikipedia.org/wiki/Taq_polymerase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hyperlink" Target="http://en.wikipedia.org/wiki/Hydroxyl_group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bio-rad.com/evportal/evolutionPortal.portal?_nfpb=true&amp;vertical=LSE&amp;country=US&amp;lang=en&amp;_pageLabel=ProductsLandingPage&amp;catID=1457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ugent.be/~avierstr/principles/pcr.html" TargetMode="External"/><Relationship Id="rId2" Type="http://schemas.openxmlformats.org/officeDocument/2006/relationships/hyperlink" Target="http://www.maxanim.com/genetics/PCR/PCR.htm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hyperlink" Target="http://www.bio-rad.com/LifeScience/jobs/2004/04-0522/04-0522_PV92_PCR.html" TargetMode="External"/><Relationship Id="rId4" Type="http://schemas.openxmlformats.org/officeDocument/2006/relationships/hyperlink" Target="http://www.youtube.com/watch?v=ZmqqRPISg0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://en.wikipedia.org/wiki/Primer_(molecular_biology)" TargetMode="External"/><Relationship Id="rId7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en.wikipedia.org/wiki/DNA" TargetMode="External"/><Relationship Id="rId5" Type="http://schemas.openxmlformats.org/officeDocument/2006/relationships/hyperlink" Target="http://en.wikipedia.org/wiki/Directionality_(molecular_biology)" TargetMode="External"/><Relationship Id="rId4" Type="http://schemas.openxmlformats.org/officeDocument/2006/relationships/hyperlink" Target="http://en.wikipedia.org/wiki/Complementarity_(molecular_biology)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Enzyme" TargetMode="External"/><Relationship Id="rId3" Type="http://schemas.openxmlformats.org/officeDocument/2006/relationships/hyperlink" Target="http://en.wikipedia.org/wiki/Divalent" TargetMode="External"/><Relationship Id="rId7" Type="http://schemas.openxmlformats.org/officeDocument/2006/relationships/hyperlink" Target="http://en.wikipedia.org/wiki/Base_(chemistry)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en.wikipedia.org/wiki/Strong_acid" TargetMode="External"/><Relationship Id="rId5" Type="http://schemas.openxmlformats.org/officeDocument/2006/relationships/hyperlink" Target="http://en.wikipedia.org/wiki/PH" TargetMode="External"/><Relationship Id="rId4" Type="http://schemas.openxmlformats.org/officeDocument/2006/relationships/hyperlink" Target="http://en.wikipedia.org/wiki/Cation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mplicon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CA" dirty="0" smtClean="0"/>
              <a:t>experiment: </a:t>
            </a:r>
            <a:br>
              <a:rPr lang="en-CA" dirty="0" smtClean="0"/>
            </a:br>
            <a:r>
              <a:rPr lang="en-CA" dirty="0" smtClean="0"/>
              <a:t>Detecting Biotech corn</a:t>
            </a:r>
            <a:br>
              <a:rPr lang="en-CA" dirty="0" smtClean="0"/>
            </a:br>
            <a:r>
              <a:rPr lang="en-CA" dirty="0" smtClean="0"/>
              <a:t>USING PCR BIOTECHNIQUES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118896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06867" y="519795"/>
            <a:ext cx="8218487" cy="5837464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</a:rPr>
              <a:t>Steps in PCR :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I</a:t>
            </a:r>
            <a:r>
              <a:rPr lang="en-US" b="1" dirty="0" smtClean="0">
                <a:solidFill>
                  <a:schemeClr val="tx1"/>
                </a:solidFill>
              </a:rPr>
              <a:t>nitial Denaturation:  </a:t>
            </a:r>
            <a:r>
              <a:rPr lang="en-US" sz="1800" dirty="0" smtClean="0">
                <a:solidFill>
                  <a:schemeClr val="tx1"/>
                </a:solidFill>
              </a:rPr>
              <a:t>consists </a:t>
            </a:r>
            <a:r>
              <a:rPr lang="en-US" sz="1800" dirty="0" smtClean="0">
                <a:solidFill>
                  <a:schemeClr val="tx1"/>
                </a:solidFill>
              </a:rPr>
              <a:t>of heating the reaction to a temperature of </a:t>
            </a:r>
            <a:r>
              <a:rPr lang="en-US" sz="1800" dirty="0" smtClean="0">
                <a:solidFill>
                  <a:schemeClr val="tx1"/>
                </a:solidFill>
              </a:rPr>
              <a:t>94–98</a:t>
            </a:r>
            <a:r>
              <a:rPr lang="en-US" sz="1800" dirty="0" smtClean="0">
                <a:solidFill>
                  <a:schemeClr val="tx1"/>
                </a:solidFill>
              </a:rPr>
              <a:t> </a:t>
            </a:r>
            <a:r>
              <a:rPr lang="en-US" sz="1800" baseline="30000" dirty="0" smtClean="0">
                <a:solidFill>
                  <a:schemeClr val="tx1"/>
                </a:solidFill>
              </a:rPr>
              <a:t>0</a:t>
            </a:r>
            <a:r>
              <a:rPr lang="en-US" sz="1800" dirty="0" smtClean="0">
                <a:solidFill>
                  <a:schemeClr val="tx1"/>
                </a:solidFill>
              </a:rPr>
              <a:t>C, held </a:t>
            </a:r>
            <a:r>
              <a:rPr lang="en-US" sz="1800" dirty="0" smtClean="0">
                <a:solidFill>
                  <a:schemeClr val="tx1"/>
                </a:solidFill>
              </a:rPr>
              <a:t>for </a:t>
            </a:r>
            <a:r>
              <a:rPr lang="en-US" sz="1800" dirty="0" smtClean="0">
                <a:solidFill>
                  <a:schemeClr val="tx1"/>
                </a:solidFill>
              </a:rPr>
              <a:t>1–10 </a:t>
            </a:r>
            <a:r>
              <a:rPr lang="en-US" sz="1800" dirty="0" smtClean="0">
                <a:solidFill>
                  <a:schemeClr val="tx1"/>
                </a:solidFill>
              </a:rPr>
              <a:t>minutes. </a:t>
            </a:r>
            <a:endParaRPr lang="en-US" sz="1800" dirty="0" smtClean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It </a:t>
            </a:r>
            <a:r>
              <a:rPr lang="en-US" sz="1600" dirty="0" smtClean="0">
                <a:solidFill>
                  <a:schemeClr val="tx1"/>
                </a:solidFill>
              </a:rPr>
              <a:t>is </a:t>
            </a:r>
            <a:r>
              <a:rPr lang="en-US" sz="1600" dirty="0" smtClean="0">
                <a:solidFill>
                  <a:schemeClr val="tx1"/>
                </a:solidFill>
              </a:rPr>
              <a:t>required </a:t>
            </a:r>
            <a:r>
              <a:rPr lang="en-US" sz="1600" dirty="0" smtClean="0">
                <a:solidFill>
                  <a:schemeClr val="tx1"/>
                </a:solidFill>
              </a:rPr>
              <a:t>for DNA polymerases that require heat activation </a:t>
            </a:r>
            <a:r>
              <a:rPr lang="en-US" sz="1600" dirty="0" smtClean="0">
                <a:solidFill>
                  <a:schemeClr val="tx1"/>
                </a:solidFill>
              </a:rPr>
              <a:t>by Hot Start PCR</a:t>
            </a:r>
          </a:p>
          <a:p>
            <a:pPr lvl="1">
              <a:lnSpc>
                <a:spcPct val="10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Provides sufficient time to denature the DNA (separate the double-stranded DNA)</a:t>
            </a:r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chemeClr val="tx1"/>
                </a:solidFill>
              </a:rPr>
              <a:t>Denaturation:</a:t>
            </a:r>
          </a:p>
          <a:p>
            <a:pPr lvl="1">
              <a:lnSpc>
                <a:spcPct val="10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The </a:t>
            </a:r>
            <a:r>
              <a:rPr lang="en-US" sz="1600" dirty="0" smtClean="0">
                <a:solidFill>
                  <a:schemeClr val="tx1"/>
                </a:solidFill>
              </a:rPr>
              <a:t>first regular cycling </a:t>
            </a:r>
            <a:r>
              <a:rPr lang="en-US" sz="1600" dirty="0" smtClean="0">
                <a:solidFill>
                  <a:schemeClr val="tx1"/>
                </a:solidFill>
              </a:rPr>
              <a:t>step </a:t>
            </a:r>
            <a:r>
              <a:rPr lang="en-US" sz="1600" dirty="0" smtClean="0">
                <a:solidFill>
                  <a:schemeClr val="tx1"/>
                </a:solidFill>
              </a:rPr>
              <a:t>and consists of heating the reaction to 94–98 </a:t>
            </a:r>
            <a:r>
              <a:rPr lang="en-US" sz="1600" baseline="30000" dirty="0" smtClean="0">
                <a:solidFill>
                  <a:schemeClr val="tx1"/>
                </a:solidFill>
              </a:rPr>
              <a:t>0</a:t>
            </a:r>
            <a:r>
              <a:rPr lang="en-US" sz="1600" dirty="0" smtClean="0">
                <a:solidFill>
                  <a:schemeClr val="tx1"/>
                </a:solidFill>
              </a:rPr>
              <a:t>C, for </a:t>
            </a:r>
            <a:r>
              <a:rPr lang="en-US" sz="1600" dirty="0" smtClean="0">
                <a:solidFill>
                  <a:schemeClr val="tx1"/>
                </a:solidFill>
              </a:rPr>
              <a:t>20–30 seconds. </a:t>
            </a:r>
            <a:endParaRPr lang="en-US" sz="1600" dirty="0" smtClean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It </a:t>
            </a:r>
            <a:r>
              <a:rPr lang="en-US" sz="1600" dirty="0" smtClean="0">
                <a:solidFill>
                  <a:schemeClr val="tx1"/>
                </a:solidFill>
              </a:rPr>
              <a:t>causes </a:t>
            </a:r>
            <a:r>
              <a:rPr lang="en-US" sz="1600" dirty="0" smtClean="0">
                <a:solidFill>
                  <a:schemeClr val="tx1"/>
                </a:solidFill>
                <a:hlinkClick r:id="rId2" action="ppaction://hlinkfile" tooltip="DNA melting"/>
              </a:rPr>
              <a:t>DNA melting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 (separation) of </a:t>
            </a:r>
            <a:r>
              <a:rPr lang="en-US" sz="1600" dirty="0" smtClean="0">
                <a:solidFill>
                  <a:schemeClr val="tx1"/>
                </a:solidFill>
              </a:rPr>
              <a:t>the DNA template by disrupting </a:t>
            </a:r>
            <a:endParaRPr lang="en-US" sz="1600" dirty="0" smtClean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    the </a:t>
            </a:r>
            <a:r>
              <a:rPr lang="en-US" sz="1600" dirty="0" smtClean="0">
                <a:solidFill>
                  <a:schemeClr val="tx1"/>
                </a:solidFill>
              </a:rPr>
              <a:t>hydrogen bonds between complementary bases, yielding single-stranded DNA molecules.</a:t>
            </a:r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chemeClr val="tx1"/>
                </a:solidFill>
              </a:rPr>
              <a:t>Annealing:</a:t>
            </a:r>
          </a:p>
          <a:p>
            <a:pPr lvl="1">
              <a:lnSpc>
                <a:spcPct val="10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The </a:t>
            </a:r>
            <a:r>
              <a:rPr lang="en-US" sz="1600" dirty="0" smtClean="0">
                <a:solidFill>
                  <a:schemeClr val="tx1"/>
                </a:solidFill>
              </a:rPr>
              <a:t>second cycling step where the temperature </a:t>
            </a:r>
            <a:r>
              <a:rPr lang="en-US" sz="1600" dirty="0" smtClean="0">
                <a:solidFill>
                  <a:schemeClr val="tx1"/>
                </a:solidFill>
              </a:rPr>
              <a:t>is lowered to </a:t>
            </a:r>
            <a:r>
              <a:rPr lang="en-US" sz="1600" dirty="0" smtClean="0">
                <a:solidFill>
                  <a:schemeClr val="tx1"/>
                </a:solidFill>
              </a:rPr>
              <a:t>50–65</a:t>
            </a:r>
            <a:r>
              <a:rPr lang="en-US" sz="1600" baseline="30000" dirty="0" smtClean="0">
                <a:solidFill>
                  <a:schemeClr val="tx1"/>
                </a:solidFill>
              </a:rPr>
              <a:t>0</a:t>
            </a:r>
            <a:r>
              <a:rPr lang="en-US" sz="1600" dirty="0" smtClean="0">
                <a:solidFill>
                  <a:schemeClr val="tx1"/>
                </a:solidFill>
              </a:rPr>
              <a:t>C ,</a:t>
            </a:r>
          </a:p>
          <a:p>
            <a:pPr lvl="1">
              <a:lnSpc>
                <a:spcPct val="100000"/>
              </a:lnSpc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    for </a:t>
            </a:r>
            <a:r>
              <a:rPr lang="en-US" sz="1600" dirty="0" smtClean="0">
                <a:solidFill>
                  <a:schemeClr val="tx1"/>
                </a:solidFill>
              </a:rPr>
              <a:t>20–40 seconds allowing annealing of the primers to the single-stranded DNA template. </a:t>
            </a:r>
            <a:endParaRPr lang="en-US" sz="1600" dirty="0" smtClean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The </a:t>
            </a:r>
            <a:r>
              <a:rPr lang="en-US" sz="1600" dirty="0" smtClean="0">
                <a:solidFill>
                  <a:schemeClr val="tx1"/>
                </a:solidFill>
              </a:rPr>
              <a:t>annealing temperature is about </a:t>
            </a:r>
            <a:r>
              <a:rPr lang="en-US" sz="1600" dirty="0" smtClean="0">
                <a:solidFill>
                  <a:schemeClr val="tx1"/>
                </a:solidFill>
              </a:rPr>
              <a:t>3–5</a:t>
            </a:r>
            <a:r>
              <a:rPr lang="en-US" sz="1600" baseline="30000" dirty="0" smtClean="0">
                <a:solidFill>
                  <a:schemeClr val="tx1"/>
                </a:solidFill>
              </a:rPr>
              <a:t>0</a:t>
            </a:r>
            <a:r>
              <a:rPr lang="en-US" sz="1600" dirty="0" smtClean="0">
                <a:solidFill>
                  <a:schemeClr val="tx1"/>
                </a:solidFill>
              </a:rPr>
              <a:t>C </a:t>
            </a:r>
            <a:r>
              <a:rPr lang="en-US" sz="1600" dirty="0" smtClean="0">
                <a:solidFill>
                  <a:schemeClr val="tx1"/>
                </a:solidFill>
              </a:rPr>
              <a:t>below the Tm of the primers used. </a:t>
            </a:r>
            <a:endParaRPr lang="en-US" sz="1600" dirty="0" smtClean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Stable </a:t>
            </a:r>
            <a:r>
              <a:rPr lang="en-US" sz="1600" dirty="0" smtClean="0">
                <a:solidFill>
                  <a:schemeClr val="tx1"/>
                </a:solidFill>
              </a:rPr>
              <a:t>DNA–DNA hydrogen bonds are only formed when the primer sequence </a:t>
            </a:r>
            <a:endParaRPr lang="en-US" sz="1600" dirty="0" smtClean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     very </a:t>
            </a:r>
            <a:r>
              <a:rPr lang="en-US" sz="1600" dirty="0" smtClean="0">
                <a:solidFill>
                  <a:schemeClr val="tx1"/>
                </a:solidFill>
              </a:rPr>
              <a:t>closely matches the template sequence. </a:t>
            </a:r>
            <a:endParaRPr lang="en-US" sz="1600" dirty="0" smtClean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The </a:t>
            </a:r>
            <a:r>
              <a:rPr lang="en-US" sz="1600" dirty="0" smtClean="0">
                <a:solidFill>
                  <a:schemeClr val="tx1"/>
                </a:solidFill>
              </a:rPr>
              <a:t>polymerase binds to the primer-template hybrid and begins DNA formation.</a:t>
            </a:r>
          </a:p>
          <a:p>
            <a:pPr lvl="1">
              <a:lnSpc>
                <a:spcPct val="100000"/>
              </a:lnSpc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sz="1600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pPr lvl="3" indent="-137160"/>
            <a:endParaRPr lang="en-US" b="1" dirty="0" smtClean="0">
              <a:solidFill>
                <a:schemeClr val="tx1"/>
              </a:solidFill>
            </a:endParaRPr>
          </a:p>
          <a:p>
            <a:pPr lvl="3" indent="-137160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Authors: T.M.Kaiser </a:t>
            </a:r>
            <a:endParaRPr lang="en-US" dirty="0"/>
          </a:p>
        </p:txBody>
      </p:sp>
      <p:pic>
        <p:nvPicPr>
          <p:cNvPr id="7" name="Picture 6" descr="dna_logo.jp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8497188" y="0"/>
            <a:ext cx="646812" cy="6357258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4777" y="182881"/>
            <a:ext cx="8208960" cy="426720"/>
          </a:xfrm>
        </p:spPr>
        <p:txBody>
          <a:bodyPr/>
          <a:lstStyle/>
          <a:p>
            <a:r>
              <a:rPr lang="en-US" dirty="0" smtClean="0"/>
              <a:t>Experiment </a:t>
            </a:r>
            <a:r>
              <a:rPr lang="en-US" dirty="0" smtClean="0"/>
              <a:t>Design:  Thermocycler Conditions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06867" y="519795"/>
            <a:ext cx="7606619" cy="5837464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</a:rPr>
              <a:t>Steps in PCR :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Elongation: 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The third cycling step, the </a:t>
            </a:r>
            <a:r>
              <a:rPr lang="en-US" sz="1600" dirty="0" smtClean="0">
                <a:solidFill>
                  <a:schemeClr val="tx1"/>
                </a:solidFill>
              </a:rPr>
              <a:t>temperature </a:t>
            </a:r>
            <a:r>
              <a:rPr lang="en-US" sz="1600" dirty="0" smtClean="0">
                <a:solidFill>
                  <a:schemeClr val="tx1"/>
                </a:solidFill>
              </a:rPr>
              <a:t>is 72</a:t>
            </a:r>
            <a:r>
              <a:rPr lang="en-US" sz="1600" baseline="30000" dirty="0" smtClean="0">
                <a:solidFill>
                  <a:schemeClr val="tx1"/>
                </a:solidFill>
              </a:rPr>
              <a:t>0</a:t>
            </a:r>
            <a:r>
              <a:rPr lang="en-US" sz="1600" dirty="0" smtClean="0">
                <a:solidFill>
                  <a:schemeClr val="tx1"/>
                </a:solidFill>
              </a:rPr>
              <a:t>C, for 30s to 1 minute  </a:t>
            </a:r>
            <a:r>
              <a:rPr lang="en-US" sz="1600" dirty="0" smtClean="0">
                <a:solidFill>
                  <a:schemeClr val="tx1"/>
                </a:solidFill>
              </a:rPr>
              <a:t>is </a:t>
            </a:r>
            <a:r>
              <a:rPr lang="en-US" sz="1600" dirty="0" smtClean="0">
                <a:solidFill>
                  <a:schemeClr val="tx1"/>
                </a:solidFill>
              </a:rPr>
              <a:t>commonly used </a:t>
            </a:r>
            <a:r>
              <a:rPr lang="en-US" sz="1600" dirty="0" smtClean="0">
                <a:solidFill>
                  <a:schemeClr val="tx1"/>
                </a:solidFill>
              </a:rPr>
              <a:t>with </a:t>
            </a:r>
            <a:r>
              <a:rPr lang="en-US" sz="1600" dirty="0" smtClean="0">
                <a:solidFill>
                  <a:schemeClr val="tx1"/>
                </a:solidFill>
              </a:rPr>
              <a:t> taq polymerase. 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The </a:t>
            </a:r>
            <a:r>
              <a:rPr lang="en-US" sz="1400" dirty="0" smtClean="0">
                <a:solidFill>
                  <a:schemeClr val="tx1"/>
                </a:solidFill>
              </a:rPr>
              <a:t>temperature at this step depends on the DNA polymerase used; </a:t>
            </a:r>
            <a:r>
              <a:rPr lang="en-US" sz="1400" dirty="0" smtClean="0">
                <a:solidFill>
                  <a:schemeClr val="tx1"/>
                </a:solidFill>
                <a:hlinkClick r:id="rId2" action="ppaction://hlinkfile" tooltip="Taq polymerase"/>
              </a:rPr>
              <a:t>Taq  polymerase</a:t>
            </a:r>
            <a:r>
              <a:rPr lang="en-US" sz="1400" dirty="0" smtClean="0">
                <a:solidFill>
                  <a:schemeClr val="tx1"/>
                </a:solidFill>
              </a:rPr>
              <a:t> has its optimum </a:t>
            </a:r>
            <a:r>
              <a:rPr lang="en-US" sz="1400" dirty="0" smtClean="0">
                <a:solidFill>
                  <a:schemeClr val="tx1"/>
                </a:solidFill>
              </a:rPr>
              <a:t>enzyme activity </a:t>
            </a:r>
            <a:r>
              <a:rPr lang="en-US" sz="1400" dirty="0" smtClean="0">
                <a:solidFill>
                  <a:schemeClr val="tx1"/>
                </a:solidFill>
              </a:rPr>
              <a:t>temperature at 75–80</a:t>
            </a:r>
            <a:r>
              <a:rPr lang="en-US" sz="1400" baseline="30000" dirty="0" smtClean="0">
                <a:solidFill>
                  <a:schemeClr val="tx1"/>
                </a:solidFill>
              </a:rPr>
              <a:t>0</a:t>
            </a:r>
            <a:r>
              <a:rPr lang="en-US" sz="1400" dirty="0" smtClean="0">
                <a:solidFill>
                  <a:schemeClr val="tx1"/>
                </a:solidFill>
              </a:rPr>
              <a:t>C </a:t>
            </a:r>
            <a:endParaRPr lang="en-US" sz="1400" dirty="0" smtClean="0">
              <a:solidFill>
                <a:schemeClr val="tx1"/>
              </a:solidFill>
            </a:endParaRP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The time at this step depends on the size of the DNA fragment being amplified</a:t>
            </a:r>
          </a:p>
          <a:p>
            <a:pPr lvl="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 dirty="0" smtClean="0">
                <a:solidFill>
                  <a:schemeClr val="tx1"/>
                </a:solidFill>
              </a:rPr>
              <a:t>A smaller fragment (&lt;500bp) typically uses a 30s to 1 min. elongation time</a:t>
            </a:r>
          </a:p>
          <a:p>
            <a:pPr lvl="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 dirty="0" smtClean="0">
                <a:solidFill>
                  <a:schemeClr val="tx1"/>
                </a:solidFill>
              </a:rPr>
              <a:t>A larger fragment (&gt; 500bp), typically can use 1 to 5 min. elongation time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At </a:t>
            </a:r>
            <a:r>
              <a:rPr lang="en-US" sz="1600" dirty="0" smtClean="0">
                <a:solidFill>
                  <a:schemeClr val="tx1"/>
                </a:solidFill>
              </a:rPr>
              <a:t>this step the DNA polymerase synthesizes a new DNA strand complementary to the DNA template strand by adding </a:t>
            </a:r>
            <a:r>
              <a:rPr lang="en-US" sz="1600" dirty="0" err="1" smtClean="0">
                <a:solidFill>
                  <a:schemeClr val="tx1"/>
                </a:solidFill>
              </a:rPr>
              <a:t>dNTPs</a:t>
            </a:r>
            <a:r>
              <a:rPr lang="en-US" sz="1600" dirty="0" smtClean="0">
                <a:solidFill>
                  <a:schemeClr val="tx1"/>
                </a:solidFill>
              </a:rPr>
              <a:t> that are complementary to the template in </a:t>
            </a:r>
            <a:r>
              <a:rPr lang="en-US" sz="1600" b="1" dirty="0" smtClean="0">
                <a:solidFill>
                  <a:schemeClr val="tx1"/>
                </a:solidFill>
              </a:rPr>
              <a:t>5' to 3' </a:t>
            </a:r>
            <a:r>
              <a:rPr lang="en-US" sz="1600" dirty="0" smtClean="0">
                <a:solidFill>
                  <a:schemeClr val="tx1"/>
                </a:solidFill>
              </a:rPr>
              <a:t>direction, condensing the 5'-</a:t>
            </a:r>
            <a:r>
              <a:rPr lang="en-US" sz="1600" dirty="0" smtClean="0">
                <a:solidFill>
                  <a:schemeClr val="tx1"/>
                </a:solidFill>
                <a:hlinkClick r:id="rId3" action="ppaction://hlinkfile" tooltip="Phosphate group"/>
              </a:rPr>
              <a:t>phosphate group</a:t>
            </a:r>
            <a:r>
              <a:rPr lang="en-US" sz="1600" dirty="0" smtClean="0">
                <a:solidFill>
                  <a:schemeClr val="tx1"/>
                </a:solidFill>
              </a:rPr>
              <a:t> of the </a:t>
            </a:r>
            <a:r>
              <a:rPr lang="en-US" sz="1600" dirty="0" err="1" smtClean="0">
                <a:solidFill>
                  <a:schemeClr val="tx1"/>
                </a:solidFill>
              </a:rPr>
              <a:t>dNTPs</a:t>
            </a:r>
            <a:r>
              <a:rPr lang="en-US" sz="1600" dirty="0" smtClean="0">
                <a:solidFill>
                  <a:schemeClr val="tx1"/>
                </a:solidFill>
              </a:rPr>
              <a:t> with the 3'-</a:t>
            </a:r>
            <a:r>
              <a:rPr lang="en-US" sz="1600" dirty="0" smtClean="0">
                <a:solidFill>
                  <a:schemeClr val="tx1"/>
                </a:solidFill>
                <a:hlinkClick r:id="rId4" action="ppaction://hlinkfile" tooltip="Hydroxyl group"/>
              </a:rPr>
              <a:t>hydroxyl group</a:t>
            </a:r>
            <a:r>
              <a:rPr lang="en-US" sz="1600" dirty="0" smtClean="0">
                <a:solidFill>
                  <a:schemeClr val="tx1"/>
                </a:solidFill>
              </a:rPr>
              <a:t> at the end of the nascent (extending) DNA strand. </a:t>
            </a:r>
            <a:endParaRPr lang="en-US" sz="16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tx1"/>
                </a:solidFill>
              </a:rPr>
              <a:t>Final Elongation: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This </a:t>
            </a:r>
            <a:r>
              <a:rPr lang="en-US" sz="1600" dirty="0" smtClean="0">
                <a:solidFill>
                  <a:schemeClr val="tx1"/>
                </a:solidFill>
              </a:rPr>
              <a:t>single step is </a:t>
            </a:r>
            <a:r>
              <a:rPr lang="en-US" sz="1600" dirty="0" smtClean="0">
                <a:solidFill>
                  <a:schemeClr val="tx1"/>
                </a:solidFill>
              </a:rPr>
              <a:t>performed </a:t>
            </a:r>
            <a:r>
              <a:rPr lang="en-US" sz="1600" dirty="0" smtClean="0">
                <a:solidFill>
                  <a:schemeClr val="tx1"/>
                </a:solidFill>
              </a:rPr>
              <a:t>at a temperature of </a:t>
            </a:r>
            <a:r>
              <a:rPr lang="en-US" sz="1600" dirty="0" smtClean="0">
                <a:solidFill>
                  <a:schemeClr val="tx1"/>
                </a:solidFill>
              </a:rPr>
              <a:t>70–74</a:t>
            </a:r>
            <a:r>
              <a:rPr lang="en-US" sz="1600" baseline="30000" dirty="0" smtClean="0">
                <a:solidFill>
                  <a:schemeClr val="tx1"/>
                </a:solidFill>
              </a:rPr>
              <a:t>0</a:t>
            </a:r>
            <a:r>
              <a:rPr lang="en-US" sz="1600" dirty="0" smtClean="0">
                <a:solidFill>
                  <a:schemeClr val="tx1"/>
                </a:solidFill>
              </a:rPr>
              <a:t>C </a:t>
            </a:r>
            <a:r>
              <a:rPr lang="en-US" sz="1600" dirty="0" smtClean="0">
                <a:solidFill>
                  <a:schemeClr val="tx1"/>
                </a:solidFill>
              </a:rPr>
              <a:t>for 5–15 minutes after the last PCR cycle to ensure that any remaining single-stranded DNA is fully extended.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sz="1600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pPr lvl="3" indent="-137160"/>
            <a:endParaRPr lang="en-US" b="1" dirty="0" smtClean="0">
              <a:solidFill>
                <a:schemeClr val="tx1"/>
              </a:solidFill>
            </a:endParaRPr>
          </a:p>
          <a:p>
            <a:pPr lvl="3" indent="-137160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Authors: T.M.Kaiser </a:t>
            </a:r>
            <a:endParaRPr lang="en-US" dirty="0"/>
          </a:p>
        </p:txBody>
      </p:sp>
      <p:pic>
        <p:nvPicPr>
          <p:cNvPr id="7" name="Picture 6" descr="dna_logo.jpg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8497188" y="0"/>
            <a:ext cx="646812" cy="6357258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4777" y="182881"/>
            <a:ext cx="8208960" cy="426720"/>
          </a:xfrm>
        </p:spPr>
        <p:txBody>
          <a:bodyPr/>
          <a:lstStyle/>
          <a:p>
            <a:r>
              <a:rPr lang="en-US" dirty="0" smtClean="0"/>
              <a:t>Experiment </a:t>
            </a:r>
            <a:r>
              <a:rPr lang="en-US" dirty="0" smtClean="0"/>
              <a:t>Design:  Thermocycler Conditions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06867" y="519795"/>
            <a:ext cx="7606619" cy="5837464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</a:rPr>
              <a:t>The three PCR cycles of Denaturation, Annealing and Elongation are repeated to amplify the DNA sequences between the specific primer sequences exponentially. 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 # of cycles is typically between 30-40 cycles</a:t>
            </a:r>
          </a:p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</a:rPr>
              <a:t>Definition </a:t>
            </a:r>
            <a:r>
              <a:rPr lang="en-US" b="1" dirty="0" smtClean="0">
                <a:solidFill>
                  <a:schemeClr val="tx1"/>
                </a:solidFill>
              </a:rPr>
              <a:t>of </a:t>
            </a:r>
            <a:r>
              <a:rPr lang="en-US" b="1" dirty="0" smtClean="0">
                <a:solidFill>
                  <a:schemeClr val="tx1"/>
                </a:solidFill>
              </a:rPr>
              <a:t> 3 Stages </a:t>
            </a:r>
            <a:r>
              <a:rPr lang="en-US" b="1" dirty="0" smtClean="0">
                <a:solidFill>
                  <a:schemeClr val="tx1"/>
                </a:solidFill>
              </a:rPr>
              <a:t>in PCR </a:t>
            </a:r>
            <a:r>
              <a:rPr lang="en-US" b="1" dirty="0" smtClean="0">
                <a:solidFill>
                  <a:schemeClr val="tx1"/>
                </a:solidFill>
              </a:rPr>
              <a:t>: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Exponential </a:t>
            </a:r>
            <a:r>
              <a:rPr lang="en-US" dirty="0" smtClean="0">
                <a:solidFill>
                  <a:schemeClr val="tx1"/>
                </a:solidFill>
              </a:rPr>
              <a:t>amplification: 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At </a:t>
            </a:r>
            <a:r>
              <a:rPr lang="en-US" dirty="0" smtClean="0">
                <a:solidFill>
                  <a:schemeClr val="tx1"/>
                </a:solidFill>
              </a:rPr>
              <a:t>every cycle, the amount of product is doubled (</a:t>
            </a:r>
            <a:r>
              <a:rPr lang="en-US" sz="1600" dirty="0" smtClean="0">
                <a:solidFill>
                  <a:schemeClr val="tx1"/>
                </a:solidFill>
              </a:rPr>
              <a:t>assuming 100% reaction efficiency)</a:t>
            </a:r>
            <a:r>
              <a:rPr lang="en-US" dirty="0" smtClean="0">
                <a:solidFill>
                  <a:schemeClr val="tx1"/>
                </a:solidFill>
              </a:rPr>
              <a:t>. The reaction is very sensitive: only minute quantities of DNA need to be present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Leveling off stage: 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chemeClr val="tx1"/>
                </a:solidFill>
              </a:rPr>
              <a:t>reaction slows as the DNA polymerase loses activity and as consumption of reagents such as </a:t>
            </a:r>
            <a:r>
              <a:rPr lang="en-US" dirty="0" err="1" smtClean="0">
                <a:solidFill>
                  <a:schemeClr val="tx1"/>
                </a:solidFill>
              </a:rPr>
              <a:t>dNTPs</a:t>
            </a:r>
            <a:r>
              <a:rPr lang="en-US" dirty="0" smtClean="0">
                <a:solidFill>
                  <a:schemeClr val="tx1"/>
                </a:solidFill>
              </a:rPr>
              <a:t> and primers causes them to become limiting.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Plateau: 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No </a:t>
            </a:r>
            <a:r>
              <a:rPr lang="en-US" dirty="0" smtClean="0">
                <a:solidFill>
                  <a:schemeClr val="tx1"/>
                </a:solidFill>
              </a:rPr>
              <a:t>more product accumulates due to exhaustion of reagents and enzyme.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sz="1600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pPr lvl="3" indent="-137160"/>
            <a:endParaRPr lang="en-US" b="1" dirty="0" smtClean="0">
              <a:solidFill>
                <a:schemeClr val="tx1"/>
              </a:solidFill>
            </a:endParaRPr>
          </a:p>
          <a:p>
            <a:pPr lvl="3" indent="-137160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Authors: T.M.Kaiser </a:t>
            </a:r>
            <a:endParaRPr lang="en-US" dirty="0"/>
          </a:p>
        </p:txBody>
      </p:sp>
      <p:pic>
        <p:nvPicPr>
          <p:cNvPr id="7" name="Picture 6" descr="dna_logo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8497188" y="0"/>
            <a:ext cx="646812" cy="6357258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4777" y="182881"/>
            <a:ext cx="8208960" cy="426720"/>
          </a:xfrm>
        </p:spPr>
        <p:txBody>
          <a:bodyPr/>
          <a:lstStyle/>
          <a:p>
            <a:r>
              <a:rPr lang="en-US" dirty="0" smtClean="0"/>
              <a:t>Experiment </a:t>
            </a:r>
            <a:r>
              <a:rPr lang="en-US" dirty="0" smtClean="0"/>
              <a:t>Design:  Thermocycler Conditions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777" y="182881"/>
            <a:ext cx="8208960" cy="441234"/>
          </a:xfrm>
        </p:spPr>
        <p:txBody>
          <a:bodyPr/>
          <a:lstStyle/>
          <a:p>
            <a:r>
              <a:rPr lang="en-US" dirty="0" smtClean="0"/>
              <a:t>Experiment </a:t>
            </a:r>
            <a:r>
              <a:rPr lang="en-US" sz="2000" dirty="0" smtClean="0"/>
              <a:t>Details</a:t>
            </a:r>
            <a:r>
              <a:rPr lang="en-US" sz="2000" dirty="0" smtClean="0"/>
              <a:t>:  DNA </a:t>
            </a:r>
            <a:r>
              <a:rPr lang="en-US" sz="2000" dirty="0" smtClean="0"/>
              <a:t>Amplification by PCR, biplex reaction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9942" y="550817"/>
            <a:ext cx="3744686" cy="1176383"/>
          </a:xfrm>
          <a:prstGeom prst="rect">
            <a:avLst/>
          </a:prstGeo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PCR Reaction</a:t>
            </a:r>
            <a:r>
              <a:rPr lang="en-US" b="1" dirty="0" smtClean="0">
                <a:solidFill>
                  <a:schemeClr val="tx1"/>
                </a:solidFill>
              </a:rPr>
              <a:t>:</a:t>
            </a:r>
          </a:p>
          <a:p>
            <a:pPr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     The table below shows the components of the Master Mix</a:t>
            </a:r>
            <a:endParaRPr lang="en-US" sz="18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41087" y="1648823"/>
          <a:ext cx="4389122" cy="4284282"/>
        </p:xfrm>
        <a:graphic>
          <a:graphicData uri="http://schemas.openxmlformats.org/drawingml/2006/table">
            <a:tbl>
              <a:tblPr/>
              <a:tblGrid>
                <a:gridCol w="1129365"/>
                <a:gridCol w="921504"/>
                <a:gridCol w="869855"/>
                <a:gridCol w="1468398"/>
              </a:tblGrid>
              <a:tr h="286378">
                <a:tc rowSpan="2" gridSpan="2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latin typeface="Arial"/>
                        </a:rPr>
                        <a:t>Corn PCR Set-up</a:t>
                      </a:r>
                    </a:p>
                    <a:p>
                      <a:pPr algn="l" fontAlgn="b"/>
                      <a:r>
                        <a:rPr lang="en-US" sz="1400" b="1" i="0" u="none" strike="noStrike" dirty="0">
                          <a:latin typeface="Arial"/>
                        </a:rPr>
                        <a:t>Multiplex </a:t>
                      </a:r>
                      <a:r>
                        <a:rPr lang="en-US" sz="1400" b="1" i="0" u="none" strike="noStrike" dirty="0" smtClean="0">
                          <a:latin typeface="Arial"/>
                        </a:rPr>
                        <a:t>RXN: 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378">
                <a:tc gridSpan="2"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3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Reagent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# Samples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Amt uL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Total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63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10xBuffer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2.5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3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MgCl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3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dNTP's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40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3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Primer F (10uM)-GOI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0.5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3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Primer R (10uM)-GOI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0.5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3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Primer F (10uM)_IC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0.25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3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Primer R (10uM)-IC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0.25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3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Taq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0.25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3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H2O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12.75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255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378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latin typeface="Arial"/>
                        </a:rPr>
                        <a:t>Totals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latin typeface="Arial"/>
                        </a:rPr>
                        <a:t>400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859382" y="2685320"/>
          <a:ext cx="4088674" cy="2704472"/>
        </p:xfrm>
        <a:graphic>
          <a:graphicData uri="http://schemas.openxmlformats.org/drawingml/2006/table">
            <a:tbl>
              <a:tblPr/>
              <a:tblGrid>
                <a:gridCol w="1564199"/>
                <a:gridCol w="717448"/>
                <a:gridCol w="1807027"/>
              </a:tblGrid>
              <a:tr h="29690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latin typeface="Arial"/>
                        </a:rPr>
                        <a:t>PCR Parameters: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041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1" i="0" u="none" strike="noStrike" dirty="0">
                          <a:latin typeface="Arial"/>
                        </a:rPr>
                        <a:t>CYCLE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TEMP (</a:t>
                      </a:r>
                      <a:r>
                        <a:rPr lang="en-US" sz="1400" b="1" i="0" u="none" strike="noStrike" baseline="30000" dirty="0">
                          <a:latin typeface="Arial"/>
                        </a:rPr>
                        <a:t>0</a:t>
                      </a:r>
                      <a:r>
                        <a:rPr lang="en-US" sz="1400" b="1" i="0" u="none" strike="noStrike" dirty="0">
                          <a:latin typeface="Arial"/>
                        </a:rPr>
                        <a:t>C)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1" i="0" u="none" strike="noStrike" dirty="0">
                          <a:latin typeface="Arial"/>
                        </a:rPr>
                        <a:t>TIME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477041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1" i="0" u="none" strike="noStrike" dirty="0">
                          <a:latin typeface="Arial"/>
                        </a:rPr>
                        <a:t>Initial Denaturation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Arial"/>
                        </a:rPr>
                        <a:t>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400" b="1" i="0" u="none" strike="noStrike" dirty="0">
                          <a:latin typeface="Arial"/>
                        </a:rPr>
                        <a:t>10 minutes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50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Arial"/>
                        </a:rPr>
                        <a:t>Denaturation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Arial"/>
                        </a:rPr>
                        <a:t>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Arial"/>
                        </a:rPr>
                        <a:t>30 sec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50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Arial"/>
                        </a:rPr>
                        <a:t>Annealing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Arial"/>
                        </a:rPr>
                        <a:t>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Arial"/>
                        </a:rPr>
                        <a:t>30 sec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50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Arial"/>
                        </a:rPr>
                        <a:t>Elongation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Arial"/>
                        </a:rPr>
                        <a:t>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latin typeface="Arial"/>
                        </a:rPr>
                        <a:t>1 minute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50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1" i="0" u="none" strike="noStrike" dirty="0">
                          <a:latin typeface="Arial"/>
                        </a:rPr>
                        <a:t>Final Elongation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Arial"/>
                        </a:rPr>
                        <a:t>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400" b="1" i="0" u="none" strike="noStrike" dirty="0">
                          <a:latin typeface="Arial"/>
                        </a:rPr>
                        <a:t>10 minutes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50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1" i="0" u="none" strike="noStrike" dirty="0">
                          <a:latin typeface="Arial"/>
                        </a:rPr>
                        <a:t>Cool down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400" b="1" i="0" u="none" strike="noStrike" dirty="0">
                          <a:latin typeface="Arial"/>
                        </a:rPr>
                        <a:t>forever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Authors: T.M.Kaiser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05828" y="5587999"/>
            <a:ext cx="34596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30 to 35 cycles of steps in orange</a:t>
            </a:r>
            <a:endParaRPr lang="en-US" sz="16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777" y="182880"/>
            <a:ext cx="8208960" cy="923925"/>
          </a:xfrm>
        </p:spPr>
        <p:txBody>
          <a:bodyPr/>
          <a:lstStyle/>
          <a:p>
            <a:r>
              <a:rPr lang="en-US" dirty="0" smtClean="0"/>
              <a:t>Experiment </a:t>
            </a:r>
            <a:r>
              <a:rPr lang="en-US" dirty="0" smtClean="0"/>
              <a:t>Details: </a:t>
            </a:r>
            <a:r>
              <a:rPr lang="en-US" sz="2000" dirty="0" smtClean="0"/>
              <a:t>DNA Amplification by PCR, biplex reaction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3327" y="608874"/>
            <a:ext cx="8036559" cy="5820955"/>
          </a:xfrm>
          <a:prstGeom prst="rect">
            <a:avLst/>
          </a:prstGeom>
        </p:spPr>
        <p:txBody>
          <a:bodyPr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Method and Results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lvl="1"/>
            <a:r>
              <a:rPr lang="en-US" sz="1700" dirty="0" smtClean="0">
                <a:solidFill>
                  <a:schemeClr val="tx1"/>
                </a:solidFill>
              </a:rPr>
              <a:t>The Biplex PCR </a:t>
            </a:r>
            <a:r>
              <a:rPr lang="en-US" sz="1700" dirty="0" smtClean="0">
                <a:solidFill>
                  <a:schemeClr val="tx1"/>
                </a:solidFill>
              </a:rPr>
              <a:t>reaction </a:t>
            </a:r>
            <a:r>
              <a:rPr lang="en-US" sz="1700" dirty="0" smtClean="0">
                <a:solidFill>
                  <a:schemeClr val="tx1"/>
                </a:solidFill>
              </a:rPr>
              <a:t>will </a:t>
            </a:r>
            <a:r>
              <a:rPr lang="en-US" sz="1700" dirty="0" smtClean="0">
                <a:solidFill>
                  <a:schemeClr val="tx1"/>
                </a:solidFill>
              </a:rPr>
              <a:t>amplify </a:t>
            </a:r>
            <a:r>
              <a:rPr lang="en-US" sz="1700" dirty="0" smtClean="0">
                <a:solidFill>
                  <a:schemeClr val="tx1"/>
                </a:solidFill>
              </a:rPr>
              <a:t>the </a:t>
            </a:r>
            <a:r>
              <a:rPr lang="en-US" sz="1700" i="1" dirty="0" smtClean="0">
                <a:solidFill>
                  <a:schemeClr val="tx1"/>
                </a:solidFill>
              </a:rPr>
              <a:t>CamV35S</a:t>
            </a:r>
            <a:r>
              <a:rPr lang="en-US" sz="1700" i="1" dirty="0" smtClean="0"/>
              <a:t> </a:t>
            </a:r>
            <a:r>
              <a:rPr lang="en-US" sz="1700" dirty="0" smtClean="0">
                <a:solidFill>
                  <a:schemeClr val="tx1"/>
                </a:solidFill>
              </a:rPr>
              <a:t>promoter </a:t>
            </a:r>
            <a:r>
              <a:rPr lang="en-US" sz="1700" dirty="0" smtClean="0">
                <a:solidFill>
                  <a:schemeClr val="tx1"/>
                </a:solidFill>
              </a:rPr>
              <a:t>sequence in </a:t>
            </a:r>
            <a:r>
              <a:rPr lang="en-US" sz="1700" dirty="0" smtClean="0">
                <a:solidFill>
                  <a:schemeClr val="tx1"/>
                </a:solidFill>
              </a:rPr>
              <a:t>the </a:t>
            </a:r>
            <a:r>
              <a:rPr lang="en-US" sz="1700" dirty="0" smtClean="0">
                <a:solidFill>
                  <a:schemeClr val="tx1"/>
                </a:solidFill>
              </a:rPr>
              <a:t>Biotech (</a:t>
            </a:r>
            <a:r>
              <a:rPr lang="en-US" sz="1700" dirty="0" smtClean="0">
                <a:solidFill>
                  <a:schemeClr val="tx1"/>
                </a:solidFill>
              </a:rPr>
              <a:t>GMO)  </a:t>
            </a:r>
            <a:r>
              <a:rPr lang="en-US" sz="1700" dirty="0" smtClean="0">
                <a:solidFill>
                  <a:schemeClr val="tx1"/>
                </a:solidFill>
              </a:rPr>
              <a:t>corn and an internal control gene, </a:t>
            </a:r>
            <a:r>
              <a:rPr lang="en-US" sz="1700" i="1" dirty="0" smtClean="0">
                <a:solidFill>
                  <a:schemeClr val="tx1"/>
                </a:solidFill>
              </a:rPr>
              <a:t>invertase</a:t>
            </a:r>
            <a:r>
              <a:rPr lang="en-US" sz="1700" dirty="0" smtClean="0">
                <a:solidFill>
                  <a:schemeClr val="tx1"/>
                </a:solidFill>
              </a:rPr>
              <a:t>, in corn genome </a:t>
            </a:r>
            <a:endParaRPr lang="en-US" dirty="0" smtClean="0">
              <a:solidFill>
                <a:schemeClr val="tx1"/>
              </a:solidFill>
            </a:endParaRPr>
          </a:p>
          <a:p>
            <a:pPr lvl="2"/>
            <a:r>
              <a:rPr lang="en-US" sz="1700" dirty="0" smtClean="0">
                <a:solidFill>
                  <a:schemeClr val="tx1"/>
                </a:solidFill>
              </a:rPr>
              <a:t>If sample is </a:t>
            </a:r>
            <a:r>
              <a:rPr lang="en-US" sz="1700" b="1" dirty="0" smtClean="0">
                <a:solidFill>
                  <a:schemeClr val="tx1"/>
                </a:solidFill>
              </a:rPr>
              <a:t>POSITIVE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 smtClean="0">
                <a:solidFill>
                  <a:schemeClr val="tx1"/>
                </a:solidFill>
              </a:rPr>
              <a:t>, two </a:t>
            </a:r>
            <a:r>
              <a:rPr lang="en-US" sz="1700" dirty="0" smtClean="0">
                <a:solidFill>
                  <a:schemeClr val="tx1"/>
                </a:solidFill>
              </a:rPr>
              <a:t>band sizes will be visible</a:t>
            </a:r>
          </a:p>
          <a:p>
            <a:pPr lvl="3"/>
            <a:r>
              <a:rPr lang="en-US" sz="1700" dirty="0" smtClean="0">
                <a:solidFill>
                  <a:schemeClr val="tx1"/>
                </a:solidFill>
              </a:rPr>
              <a:t>150 </a:t>
            </a:r>
            <a:r>
              <a:rPr lang="en-US" sz="1700" dirty="0" smtClean="0">
                <a:solidFill>
                  <a:schemeClr val="tx1"/>
                </a:solidFill>
              </a:rPr>
              <a:t>bp band = GENE  </a:t>
            </a:r>
            <a:r>
              <a:rPr lang="en-US" sz="1700" dirty="0" smtClean="0">
                <a:solidFill>
                  <a:schemeClr val="tx1"/>
                </a:solidFill>
              </a:rPr>
              <a:t>Positive for biotech </a:t>
            </a:r>
            <a:r>
              <a:rPr lang="en-US" sz="1700" dirty="0" err="1" smtClean="0">
                <a:solidFill>
                  <a:schemeClr val="tx1"/>
                </a:solidFill>
              </a:rPr>
              <a:t>traited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 smtClean="0">
                <a:solidFill>
                  <a:schemeClr val="tx1"/>
                </a:solidFill>
              </a:rPr>
              <a:t>GMO </a:t>
            </a:r>
            <a:r>
              <a:rPr lang="en-US" sz="1700" dirty="0" smtClean="0">
                <a:solidFill>
                  <a:schemeClr val="tx1"/>
                </a:solidFill>
              </a:rPr>
              <a:t>corn</a:t>
            </a:r>
            <a:endParaRPr lang="en-US" sz="1700" i="1" dirty="0" smtClean="0">
              <a:solidFill>
                <a:schemeClr val="tx1"/>
              </a:solidFill>
            </a:endParaRPr>
          </a:p>
          <a:p>
            <a:pPr lvl="3"/>
            <a:r>
              <a:rPr lang="en-US" sz="1700" dirty="0" smtClean="0">
                <a:solidFill>
                  <a:schemeClr val="tx1"/>
                </a:solidFill>
              </a:rPr>
              <a:t>98bp band = Corn Control </a:t>
            </a:r>
            <a:r>
              <a:rPr lang="en-US" sz="1700" dirty="0" smtClean="0">
                <a:solidFill>
                  <a:schemeClr val="tx1"/>
                </a:solidFill>
              </a:rPr>
              <a:t>gene, </a:t>
            </a:r>
            <a:r>
              <a:rPr lang="en-US" sz="1700" i="1" dirty="0" smtClean="0">
                <a:solidFill>
                  <a:schemeClr val="tx1"/>
                </a:solidFill>
              </a:rPr>
              <a:t>Invertase</a:t>
            </a:r>
            <a:endParaRPr lang="en-US" sz="1700" i="1" dirty="0" smtClean="0">
              <a:solidFill>
                <a:schemeClr val="tx1"/>
              </a:solidFill>
            </a:endParaRPr>
          </a:p>
          <a:p>
            <a:pPr lvl="2"/>
            <a:r>
              <a:rPr lang="en-US" sz="1700" dirty="0" smtClean="0">
                <a:solidFill>
                  <a:schemeClr val="tx1"/>
                </a:solidFill>
              </a:rPr>
              <a:t>If sample is </a:t>
            </a:r>
            <a:r>
              <a:rPr lang="en-US" sz="1700" b="1" dirty="0" smtClean="0">
                <a:solidFill>
                  <a:schemeClr val="tx1"/>
                </a:solidFill>
              </a:rPr>
              <a:t>NEGATIVE</a:t>
            </a:r>
            <a:r>
              <a:rPr lang="en-US" sz="1700" dirty="0" smtClean="0">
                <a:solidFill>
                  <a:schemeClr val="tx1"/>
                </a:solidFill>
              </a:rPr>
              <a:t>, no </a:t>
            </a:r>
            <a:r>
              <a:rPr lang="en-US" sz="1700" dirty="0" smtClean="0">
                <a:solidFill>
                  <a:schemeClr val="tx1"/>
                </a:solidFill>
              </a:rPr>
              <a:t>biotech trait (GMO) detected</a:t>
            </a:r>
            <a:r>
              <a:rPr lang="en-US" sz="1700" dirty="0" smtClean="0">
                <a:solidFill>
                  <a:schemeClr val="tx1"/>
                </a:solidFill>
              </a:rPr>
              <a:t>, one band will be visible</a:t>
            </a:r>
          </a:p>
          <a:p>
            <a:pPr lvl="3"/>
            <a:r>
              <a:rPr lang="en-US" sz="1700" dirty="0" smtClean="0">
                <a:solidFill>
                  <a:schemeClr val="tx1"/>
                </a:solidFill>
              </a:rPr>
              <a:t>98bp band = Corn Control </a:t>
            </a:r>
            <a:r>
              <a:rPr lang="en-US" sz="1700" dirty="0" smtClean="0">
                <a:solidFill>
                  <a:schemeClr val="tx1"/>
                </a:solidFill>
              </a:rPr>
              <a:t>gene,  </a:t>
            </a:r>
            <a:r>
              <a:rPr lang="en-US" sz="1700" i="1" dirty="0" smtClean="0">
                <a:solidFill>
                  <a:schemeClr val="tx1"/>
                </a:solidFill>
              </a:rPr>
              <a:t>Invertase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All corn plants have the </a:t>
            </a:r>
            <a:r>
              <a:rPr lang="en-US" b="1" i="1" dirty="0" smtClean="0">
                <a:solidFill>
                  <a:schemeClr val="tx1"/>
                </a:solidFill>
              </a:rPr>
              <a:t>Invertase</a:t>
            </a:r>
            <a:r>
              <a:rPr lang="en-US" b="1" dirty="0" smtClean="0">
                <a:solidFill>
                  <a:schemeClr val="tx1"/>
                </a:solidFill>
              </a:rPr>
              <a:t> gene because it is a native gene within the corn genome.  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Non-genetically modified corn is considered as “wild-type” or naturally occurring.  Their genome has not been genetically modified by biotechnology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Biotech (GMO) Corn which have been genetically modified using biotechnology, will have the biotech gene inserted into the corn genome.</a:t>
            </a:r>
            <a:endParaRPr lang="en-US" b="1" dirty="0" smtClean="0">
              <a:solidFill>
                <a:schemeClr val="tx1"/>
              </a:solidFill>
            </a:endParaRPr>
          </a:p>
          <a:p>
            <a:pPr lvl="2"/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Authors: T.M.Kaiser </a:t>
            </a:r>
            <a:endParaRPr lang="en-US" dirty="0"/>
          </a:p>
        </p:txBody>
      </p:sp>
      <p:pic>
        <p:nvPicPr>
          <p:cNvPr id="5" name="Picture 4" descr="dna_logo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8636000" y="0"/>
            <a:ext cx="507999" cy="6357258"/>
          </a:xfrm>
          <a:prstGeom prst="rect">
            <a:avLst/>
          </a:prstGeom>
          <a:solidFill>
            <a:schemeClr val="accent1"/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Authors: T.M.Kaiser </a:t>
            </a:r>
            <a:endParaRPr lang="en-US" dirty="0"/>
          </a:p>
        </p:txBody>
      </p:sp>
      <p:pic>
        <p:nvPicPr>
          <p:cNvPr id="6" name="Picture 5" descr="PCR2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973"/>
            <a:ext cx="9143999" cy="66100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 rot="19486797">
            <a:off x="5123861" y="1032898"/>
            <a:ext cx="264243" cy="89080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 rot="985794">
            <a:off x="4211202" y="809124"/>
            <a:ext cx="240584" cy="58153"/>
          </a:xfrm>
          <a:prstGeom prst="rect">
            <a:avLst/>
          </a:prstGeom>
          <a:solidFill>
            <a:srgbClr val="F82D1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353302" y="2228850"/>
            <a:ext cx="438150" cy="76200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224837" y="2062163"/>
            <a:ext cx="409575" cy="76200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5038727" y="2019300"/>
            <a:ext cx="1457324" cy="514350"/>
            <a:chOff x="5038727" y="2019300"/>
            <a:chExt cx="1457324" cy="51435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5643564" y="2466975"/>
              <a:ext cx="390524" cy="66675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105527" y="2019300"/>
              <a:ext cx="390524" cy="66675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5038727" y="2019300"/>
              <a:ext cx="390524" cy="66675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15" name="Rectangle 14"/>
          <p:cNvSpPr/>
          <p:nvPr/>
        </p:nvSpPr>
        <p:spPr bwMode="auto">
          <a:xfrm>
            <a:off x="6372227" y="3505200"/>
            <a:ext cx="438150" cy="76200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000877" y="3276600"/>
            <a:ext cx="438150" cy="76200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6348413" y="3452813"/>
            <a:ext cx="214312" cy="47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3800476" y="3438525"/>
            <a:ext cx="266699" cy="95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4605339" y="3405190"/>
            <a:ext cx="285749" cy="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7148514" y="3409950"/>
            <a:ext cx="285749" cy="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Rectangle 27"/>
          <p:cNvSpPr/>
          <p:nvPr/>
        </p:nvSpPr>
        <p:spPr bwMode="auto">
          <a:xfrm>
            <a:off x="4167455" y="2075215"/>
            <a:ext cx="409307" cy="6314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3076841" y="2241903"/>
            <a:ext cx="409307" cy="6314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3843603" y="3494441"/>
            <a:ext cx="409307" cy="6314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4462728" y="3275367"/>
            <a:ext cx="409307" cy="6314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4786313" y="5709005"/>
            <a:ext cx="414334" cy="6314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4438649" y="5715002"/>
            <a:ext cx="345281" cy="52388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4076699" y="5794730"/>
            <a:ext cx="378619" cy="6314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4436267" y="5791200"/>
            <a:ext cx="754857" cy="66675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7348540" y="5791200"/>
            <a:ext cx="862010" cy="64294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7798594" y="5707856"/>
            <a:ext cx="409575" cy="69057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7053263" y="5786439"/>
            <a:ext cx="330993" cy="73818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638301" y="5815011"/>
            <a:ext cx="2352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During extension, dNTP’s are added </a:t>
            </a:r>
          </a:p>
          <a:p>
            <a:r>
              <a:rPr lang="en-US" sz="800" b="1" dirty="0" smtClean="0"/>
              <a:t>by Taq polymerase. </a:t>
            </a:r>
          </a:p>
          <a:p>
            <a:r>
              <a:rPr lang="en-US" sz="800" b="1" dirty="0" smtClean="0"/>
              <a:t>The process continues resulting </a:t>
            </a:r>
          </a:p>
          <a:p>
            <a:r>
              <a:rPr lang="en-US" sz="800" b="1" dirty="0" smtClean="0"/>
              <a:t>with specific amplification of the </a:t>
            </a:r>
          </a:p>
          <a:p>
            <a:r>
              <a:rPr lang="en-US" sz="800" b="1" dirty="0" smtClean="0"/>
              <a:t>Genomic sequences between the primers</a:t>
            </a:r>
            <a:endParaRPr lang="en-US" sz="800" b="1" dirty="0"/>
          </a:p>
        </p:txBody>
      </p:sp>
      <p:sp>
        <p:nvSpPr>
          <p:cNvPr id="42" name="Rectangle 41"/>
          <p:cNvSpPr/>
          <p:nvPr/>
        </p:nvSpPr>
        <p:spPr bwMode="auto">
          <a:xfrm>
            <a:off x="3940969" y="5705475"/>
            <a:ext cx="140494" cy="6905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5191124" y="5800727"/>
            <a:ext cx="1864520" cy="50004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4074319" y="5705475"/>
            <a:ext cx="721517" cy="69056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5195886" y="5703094"/>
            <a:ext cx="1866902" cy="61912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7055646" y="5712621"/>
            <a:ext cx="742948" cy="54768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936558" y="2343150"/>
            <a:ext cx="1680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/>
              <a:t>Inserted biotech </a:t>
            </a:r>
            <a:r>
              <a:rPr lang="en-US" sz="800" b="1" dirty="0" smtClean="0"/>
              <a:t>Gene Primers</a:t>
            </a:r>
          </a:p>
          <a:p>
            <a:pPr algn="ctr"/>
            <a:r>
              <a:rPr lang="en-US" sz="800" b="1" dirty="0" smtClean="0"/>
              <a:t>CamV35S</a:t>
            </a:r>
            <a:endParaRPr lang="en-US" sz="8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7353300" y="2362200"/>
            <a:ext cx="1117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/>
              <a:t>Corn Plant Primers</a:t>
            </a:r>
          </a:p>
          <a:p>
            <a:pPr algn="ctr"/>
            <a:r>
              <a:rPr lang="en-US" sz="800" b="1" dirty="0" smtClean="0"/>
              <a:t>  Invertase</a:t>
            </a:r>
            <a:endParaRPr lang="en-US" sz="800" b="1" dirty="0"/>
          </a:p>
        </p:txBody>
      </p:sp>
      <p:sp>
        <p:nvSpPr>
          <p:cNvPr id="49" name="Rectangle 48"/>
          <p:cNvSpPr/>
          <p:nvPr/>
        </p:nvSpPr>
        <p:spPr bwMode="auto">
          <a:xfrm>
            <a:off x="7791450" y="371475"/>
            <a:ext cx="142875" cy="1333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0" name="Plus 49"/>
          <p:cNvSpPr/>
          <p:nvPr/>
        </p:nvSpPr>
        <p:spPr bwMode="auto">
          <a:xfrm>
            <a:off x="8229600" y="552450"/>
            <a:ext cx="161925" cy="161925"/>
          </a:xfrm>
          <a:prstGeom prst="mathPlus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53" name="Straight Arrow Connector 52"/>
          <p:cNvCxnSpPr/>
          <p:nvPr/>
        </p:nvCxnSpPr>
        <p:spPr bwMode="auto">
          <a:xfrm flipH="1">
            <a:off x="2209800" y="1059543"/>
            <a:ext cx="2246086" cy="72163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5572125" y="990600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900" dirty="0"/>
          </a:p>
        </p:txBody>
      </p:sp>
      <p:sp>
        <p:nvSpPr>
          <p:cNvPr id="56" name="Rectangle 55"/>
          <p:cNvSpPr/>
          <p:nvPr/>
        </p:nvSpPr>
        <p:spPr bwMode="auto">
          <a:xfrm>
            <a:off x="4648200" y="1581151"/>
            <a:ext cx="2647950" cy="29527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800" b="1" dirty="0" smtClean="0"/>
              <a:t>DNA, Primers, dNTP’s, taq polymerase and buffer</a:t>
            </a:r>
          </a:p>
          <a:p>
            <a:r>
              <a:rPr lang="en-US" sz="800" b="1" dirty="0" smtClean="0"/>
              <a:t>are all in one tube (master mix I or II)</a:t>
            </a:r>
            <a:endParaRPr lang="en-US" sz="8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5067300" y="2247900"/>
            <a:ext cx="5389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dNTP’s</a:t>
            </a:r>
            <a:endParaRPr lang="en-US" sz="8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2343150" y="3543300"/>
            <a:ext cx="12698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Temperature ~ 60</a:t>
            </a:r>
            <a:r>
              <a:rPr lang="en-US" sz="900" b="1" baseline="30000" dirty="0" smtClean="0"/>
              <a:t>0</a:t>
            </a:r>
            <a:r>
              <a:rPr lang="en-US" sz="900" b="1" dirty="0" smtClean="0"/>
              <a:t>C</a:t>
            </a:r>
            <a:endParaRPr lang="en-US" sz="900" b="1" dirty="0"/>
          </a:p>
        </p:txBody>
      </p:sp>
      <p:sp>
        <p:nvSpPr>
          <p:cNvPr id="59" name="Rectangle 58"/>
          <p:cNvSpPr/>
          <p:nvPr/>
        </p:nvSpPr>
        <p:spPr bwMode="auto">
          <a:xfrm>
            <a:off x="8205786" y="5800726"/>
            <a:ext cx="128589" cy="57149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Authors: T.M.Kaiser 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0857" y="638628"/>
            <a:ext cx="7141028" cy="104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509485" y="4401401"/>
            <a:ext cx="70829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smtClean="0"/>
              <a:t>Positive </a:t>
            </a:r>
            <a:r>
              <a:rPr lang="en-US" sz="1800" b="1" u="sng" dirty="0" smtClean="0"/>
              <a:t>Sample:   2 DNA Fragments Amplified = 2 Bands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 150 </a:t>
            </a:r>
            <a:r>
              <a:rPr lang="en-US" sz="1800" dirty="0" smtClean="0"/>
              <a:t>bp </a:t>
            </a:r>
            <a:r>
              <a:rPr lang="en-US" sz="1800" dirty="0" smtClean="0"/>
              <a:t>band : Detects </a:t>
            </a:r>
            <a:r>
              <a:rPr lang="en-US" sz="1800" dirty="0" smtClean="0"/>
              <a:t>the Biotech </a:t>
            </a:r>
            <a:r>
              <a:rPr lang="en-US" sz="1800" dirty="0" smtClean="0"/>
              <a:t>Gene (</a:t>
            </a:r>
            <a:r>
              <a:rPr lang="en-US" sz="1800" i="1" dirty="0" smtClean="0"/>
              <a:t>CamV35S</a:t>
            </a:r>
            <a:r>
              <a:rPr lang="en-US" sz="1800" dirty="0" smtClean="0"/>
              <a:t> </a:t>
            </a:r>
            <a:r>
              <a:rPr lang="en-US" sz="18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</a:t>
            </a:r>
            <a:r>
              <a:rPr lang="en-US" sz="1800" dirty="0" smtClean="0"/>
              <a:t>  98 bp band:  Detects </a:t>
            </a:r>
            <a:r>
              <a:rPr lang="en-US" sz="1800" dirty="0" smtClean="0"/>
              <a:t>the Corn </a:t>
            </a:r>
            <a:r>
              <a:rPr lang="en-US" sz="1800" i="1" dirty="0" smtClean="0"/>
              <a:t>Invertase</a:t>
            </a:r>
            <a:r>
              <a:rPr lang="en-US" sz="1800" dirty="0" smtClean="0"/>
              <a:t> Gene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b="1" u="sng" dirty="0" smtClean="0"/>
              <a:t>Negative Sample: 1 DNA Fragment Amplified = 1 Band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 98 bp band: Detects the Corn </a:t>
            </a:r>
            <a:r>
              <a:rPr lang="en-US" sz="1800" i="1" dirty="0" smtClean="0"/>
              <a:t>Invertase</a:t>
            </a:r>
            <a:r>
              <a:rPr lang="en-US" sz="1800" dirty="0" smtClean="0"/>
              <a:t> </a:t>
            </a:r>
            <a:r>
              <a:rPr lang="en-US" sz="1800" dirty="0" smtClean="0"/>
              <a:t>Gene</a:t>
            </a:r>
            <a:endParaRPr lang="en-US" sz="1800" dirty="0" smtClean="0"/>
          </a:p>
          <a:p>
            <a:r>
              <a:rPr lang="en-US" sz="1800" dirty="0" smtClean="0"/>
              <a:t>  </a:t>
            </a:r>
            <a:r>
              <a:rPr lang="en-US" sz="1800" dirty="0" smtClean="0"/>
              <a:t> </a:t>
            </a:r>
            <a:r>
              <a:rPr lang="en-US" sz="1800" b="1" dirty="0" smtClean="0"/>
              <a:t>All Corn Samples should have Corn </a:t>
            </a:r>
            <a:r>
              <a:rPr lang="en-US" sz="1800" b="1" i="1" dirty="0" smtClean="0"/>
              <a:t>Invertase</a:t>
            </a:r>
            <a:r>
              <a:rPr lang="en-US" sz="1800" b="1" dirty="0" smtClean="0"/>
              <a:t> Gene</a:t>
            </a:r>
            <a:endParaRPr lang="en-US" sz="1800" b="1" dirty="0"/>
          </a:p>
        </p:txBody>
      </p:sp>
      <p:sp>
        <p:nvSpPr>
          <p:cNvPr id="26" name="Left-Up Arrow 25"/>
          <p:cNvSpPr/>
          <p:nvPr/>
        </p:nvSpPr>
        <p:spPr>
          <a:xfrm rot="21302512">
            <a:off x="6753265" y="1536293"/>
            <a:ext cx="383558" cy="2742164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MMI Gel P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982" y="1770742"/>
            <a:ext cx="4878160" cy="2627086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1770743" y="3759200"/>
            <a:ext cx="856343" cy="23222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rot="16200000" flipV="1">
            <a:off x="627745" y="2659743"/>
            <a:ext cx="2365827" cy="181428"/>
          </a:xfrm>
          <a:prstGeom prst="rightArrow">
            <a:avLst/>
          </a:prstGeom>
          <a:solidFill>
            <a:srgbClr val="F82D1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674915" y="4709887"/>
            <a:ext cx="856343" cy="232229"/>
          </a:xfrm>
          <a:prstGeom prst="rightArrow">
            <a:avLst/>
          </a:prstGeom>
          <a:solidFill>
            <a:srgbClr val="F82D1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711203" y="5021944"/>
            <a:ext cx="856343" cy="232229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378858" y="0"/>
            <a:ext cx="6107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Results of DNA Amplification using MMI </a:t>
            </a:r>
            <a:endParaRPr lang="en-US" b="1" dirty="0"/>
          </a:p>
        </p:txBody>
      </p:sp>
      <p:sp>
        <p:nvSpPr>
          <p:cNvPr id="15" name="Right Arrow 14"/>
          <p:cNvSpPr/>
          <p:nvPr/>
        </p:nvSpPr>
        <p:spPr>
          <a:xfrm>
            <a:off x="689432" y="5827486"/>
            <a:ext cx="856343" cy="232229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Authors: T.M.Kaiser 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0857" y="638628"/>
            <a:ext cx="7141028" cy="104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Left-Up Arrow 25"/>
          <p:cNvSpPr/>
          <p:nvPr/>
        </p:nvSpPr>
        <p:spPr>
          <a:xfrm rot="21302512">
            <a:off x="6753265" y="1536293"/>
            <a:ext cx="383558" cy="2742164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rot="16200000" flipV="1">
            <a:off x="997855" y="2289628"/>
            <a:ext cx="1712687" cy="268514"/>
          </a:xfrm>
          <a:prstGeom prst="rightArrow">
            <a:avLst/>
          </a:prstGeom>
          <a:solidFill>
            <a:srgbClr val="F82D1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674915" y="4709887"/>
            <a:ext cx="856343" cy="232229"/>
          </a:xfrm>
          <a:prstGeom prst="rightArrow">
            <a:avLst/>
          </a:prstGeom>
          <a:solidFill>
            <a:srgbClr val="F82D1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682174" y="5834744"/>
            <a:ext cx="856343" cy="232229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MMII_resul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429" y="1712686"/>
            <a:ext cx="4717142" cy="2685143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 flipV="1">
            <a:off x="1770743" y="3131452"/>
            <a:ext cx="609600" cy="279404"/>
          </a:xfrm>
          <a:prstGeom prst="rightArrow">
            <a:avLst/>
          </a:prstGeom>
          <a:solidFill>
            <a:srgbClr val="F82D1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378858" y="0"/>
            <a:ext cx="6192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Results of DNA Amplification using MMII 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509485" y="4401401"/>
            <a:ext cx="7082971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smtClean="0"/>
              <a:t>Positive </a:t>
            </a:r>
            <a:r>
              <a:rPr lang="en-US" sz="1800" b="1" u="sng" dirty="0" smtClean="0"/>
              <a:t>Sample:   2 DNA Fragments Amplified = 2 Bands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 450 </a:t>
            </a:r>
            <a:r>
              <a:rPr lang="en-US" sz="1800" dirty="0" smtClean="0"/>
              <a:t>bp </a:t>
            </a:r>
            <a:r>
              <a:rPr lang="en-US" sz="1800" dirty="0" smtClean="0"/>
              <a:t>band : Detects </a:t>
            </a:r>
            <a:r>
              <a:rPr lang="en-US" sz="1800" dirty="0" smtClean="0"/>
              <a:t>the Biotech </a:t>
            </a:r>
            <a:r>
              <a:rPr lang="en-US" sz="1800" dirty="0" smtClean="0"/>
              <a:t>Gene (CamV35S </a:t>
            </a:r>
            <a:r>
              <a:rPr lang="en-US" sz="18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</a:t>
            </a:r>
            <a:r>
              <a:rPr lang="en-US" sz="1800" dirty="0" smtClean="0"/>
              <a:t>  98 bp band:  Detects </a:t>
            </a:r>
            <a:r>
              <a:rPr lang="en-US" sz="1800" dirty="0" smtClean="0"/>
              <a:t>the Corn </a:t>
            </a:r>
            <a:r>
              <a:rPr lang="en-US" sz="1800" i="1" dirty="0" smtClean="0"/>
              <a:t>Invertase</a:t>
            </a:r>
            <a:r>
              <a:rPr lang="en-US" sz="1800" dirty="0" smtClean="0"/>
              <a:t> Gene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b="1" u="sng" dirty="0" smtClean="0"/>
              <a:t>Negative Sample: 1 DNA Fragment Amplified = 1 Band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/>
              <a:t>  98 bp band: Detects the Corn </a:t>
            </a:r>
            <a:r>
              <a:rPr lang="en-US" sz="1800" i="1" dirty="0" smtClean="0"/>
              <a:t>Invertase</a:t>
            </a:r>
            <a:r>
              <a:rPr lang="en-US" sz="1800" dirty="0" smtClean="0"/>
              <a:t> </a:t>
            </a:r>
            <a:r>
              <a:rPr lang="en-US" sz="1800" dirty="0" smtClean="0"/>
              <a:t>Gene</a:t>
            </a:r>
            <a:endParaRPr lang="en-US" sz="1800" dirty="0" smtClean="0"/>
          </a:p>
          <a:p>
            <a:r>
              <a:rPr lang="en-US" sz="1800" b="1" dirty="0" smtClean="0"/>
              <a:t>All </a:t>
            </a:r>
            <a:r>
              <a:rPr lang="en-US" sz="1800" b="1" dirty="0" smtClean="0"/>
              <a:t>Corn Samples should have Corn </a:t>
            </a:r>
            <a:r>
              <a:rPr lang="en-US" sz="1800" b="1" i="1" dirty="0" smtClean="0"/>
              <a:t>Invertase</a:t>
            </a:r>
            <a:r>
              <a:rPr lang="en-US" sz="1800" b="1" dirty="0" smtClean="0"/>
              <a:t> Gene</a:t>
            </a:r>
            <a:endParaRPr lang="en-US" sz="1800" b="1" dirty="0"/>
          </a:p>
        </p:txBody>
      </p:sp>
      <p:sp>
        <p:nvSpPr>
          <p:cNvPr id="18" name="Right Arrow 17"/>
          <p:cNvSpPr/>
          <p:nvPr/>
        </p:nvSpPr>
        <p:spPr>
          <a:xfrm>
            <a:off x="689432" y="5014687"/>
            <a:ext cx="856343" cy="232229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22684" y="1042308"/>
            <a:ext cx="8218487" cy="4329113"/>
          </a:xfrm>
        </p:spPr>
        <p:txBody>
          <a:bodyPr/>
          <a:lstStyle/>
          <a:p>
            <a:r>
              <a:rPr lang="en-CA" sz="2400" b="1" dirty="0" smtClean="0">
                <a:solidFill>
                  <a:schemeClr val="tx1"/>
                </a:solidFill>
              </a:rPr>
              <a:t>Questions must be answered by Plant Biotech Scientists at Dow AgroSciences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CA" sz="2000" dirty="0" smtClean="0">
                <a:solidFill>
                  <a:schemeClr val="tx1"/>
                </a:solidFill>
              </a:rPr>
              <a:t>During gene transfer, did the gene become incorporated into the plant genome ?   </a:t>
            </a:r>
          </a:p>
          <a:p>
            <a:pPr lvl="2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CA" sz="2000" b="1" dirty="0" smtClean="0">
                <a:solidFill>
                  <a:schemeClr val="tx1"/>
                </a:solidFill>
              </a:rPr>
              <a:t>Test:</a:t>
            </a:r>
            <a:r>
              <a:rPr lang="en-CA" sz="2000" dirty="0" smtClean="0">
                <a:solidFill>
                  <a:schemeClr val="tx1"/>
                </a:solidFill>
              </a:rPr>
              <a:t>  DNA Test to detect the gene, typically PCR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CA" sz="2000" dirty="0" smtClean="0">
                <a:solidFill>
                  <a:schemeClr val="tx1"/>
                </a:solidFill>
              </a:rPr>
              <a:t>Is the protein functioning?</a:t>
            </a:r>
          </a:p>
          <a:p>
            <a:pPr lvl="2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CA" sz="2000" b="1" dirty="0" smtClean="0">
                <a:solidFill>
                  <a:schemeClr val="tx1"/>
                </a:solidFill>
              </a:rPr>
              <a:t>Test:</a:t>
            </a:r>
            <a:r>
              <a:rPr lang="en-CA" sz="2000" dirty="0" smtClean="0">
                <a:solidFill>
                  <a:schemeClr val="tx1"/>
                </a:solidFill>
              </a:rPr>
              <a:t> Protein expression, typically an ELISA test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CA" sz="2000" dirty="0" smtClean="0">
                <a:solidFill>
                  <a:schemeClr val="tx1"/>
                </a:solidFill>
              </a:rPr>
              <a:t>Does the plant still function properly, physically appear the same</a:t>
            </a:r>
          </a:p>
          <a:p>
            <a:pPr lvl="2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CA" sz="2000" b="1" dirty="0" smtClean="0">
                <a:solidFill>
                  <a:schemeClr val="tx1"/>
                </a:solidFill>
              </a:rPr>
              <a:t>Test: </a:t>
            </a:r>
            <a:r>
              <a:rPr lang="en-CA" sz="2000" dirty="0" smtClean="0">
                <a:solidFill>
                  <a:schemeClr val="tx1"/>
                </a:solidFill>
              </a:rPr>
              <a:t> Field Phenotyping, Crop Yield data</a:t>
            </a:r>
          </a:p>
          <a:p>
            <a:pPr>
              <a:lnSpc>
                <a:spcPct val="100000"/>
              </a:lnSpc>
            </a:pPr>
            <a:r>
              <a:rPr lang="en-CA" sz="1800" dirty="0" smtClean="0">
                <a:solidFill>
                  <a:schemeClr val="tx1"/>
                </a:solidFill>
              </a:rPr>
              <a:t>To produce a biotech crop to product (sell to market) can take 10-15 years and must pass all FDA regulations and trials.</a:t>
            </a:r>
          </a:p>
          <a:p>
            <a:pPr>
              <a:lnSpc>
                <a:spcPct val="100000"/>
              </a:lnSpc>
              <a:buNone/>
            </a:pPr>
            <a:r>
              <a:rPr lang="en-CA" sz="2400" b="1" u="sng" dirty="0" smtClean="0">
                <a:solidFill>
                  <a:schemeClr val="tx1"/>
                </a:solidFill>
              </a:rPr>
              <a:t>Biotech Crops Background</a:t>
            </a:r>
            <a:r>
              <a:rPr lang="en-CA" sz="2400" dirty="0" smtClean="0">
                <a:solidFill>
                  <a:schemeClr val="tx1"/>
                </a:solidFill>
              </a:rPr>
              <a:t>: Bio-Rad Website (unbiased)</a:t>
            </a:r>
          </a:p>
          <a:p>
            <a:pPr lvl="1">
              <a:lnSpc>
                <a:spcPct val="100000"/>
              </a:lnSpc>
              <a:buNone/>
            </a:pPr>
            <a:endParaRPr lang="en-CA" sz="900" dirty="0" smtClean="0">
              <a:solidFill>
                <a:schemeClr val="tx1"/>
              </a:solidFill>
              <a:hlinkClick r:id="rId2"/>
            </a:endParaRPr>
          </a:p>
          <a:p>
            <a:pPr lvl="1">
              <a:lnSpc>
                <a:spcPct val="100000"/>
              </a:lnSpc>
              <a:buNone/>
            </a:pPr>
            <a:r>
              <a:rPr lang="en-CA" sz="900" dirty="0" smtClean="0">
                <a:solidFill>
                  <a:schemeClr val="tx1"/>
                </a:solidFill>
                <a:hlinkClick r:id="rId2"/>
              </a:rPr>
              <a:t>http://www.bio-rad.com/evportal/evolutionPortal.portal?_nfpb=true&amp;vertical=LSE&amp;country=US&amp;lang=en&amp;_pageLabel=ProductsLandingPage&amp;catID=1457</a:t>
            </a:r>
            <a:endParaRPr lang="en-CA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Authors: T.M.Kaiser </a:t>
            </a:r>
            <a:endParaRPr lang="en-US" dirty="0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477839" y="68221"/>
            <a:ext cx="8208960" cy="923925"/>
          </a:xfrm>
        </p:spPr>
        <p:txBody>
          <a:bodyPr/>
          <a:lstStyle/>
          <a:p>
            <a:r>
              <a:rPr lang="en-US" dirty="0" smtClean="0"/>
              <a:t>Plant Biotech Technologies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Testing if a New Inserted Gene is in the Plant Cells</a:t>
            </a:r>
            <a:endParaRPr lang="en-US" dirty="0"/>
          </a:p>
        </p:txBody>
      </p:sp>
      <p:pic>
        <p:nvPicPr>
          <p:cNvPr id="5" name="Picture 4" descr="dna_logo.jp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8497188" y="0"/>
            <a:ext cx="646812" cy="6357258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="" xmlns:p14="http://schemas.microsoft.com/office/powerpoint/2010/main" val="113373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777" y="130626"/>
            <a:ext cx="8208960" cy="725714"/>
          </a:xfrm>
        </p:spPr>
        <p:txBody>
          <a:bodyPr/>
          <a:lstStyle/>
          <a:p>
            <a:r>
              <a:rPr lang="en-US" dirty="0" smtClean="0"/>
              <a:t>DNA Amplification by PCR, Detecting the Gene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9783" y="652417"/>
            <a:ext cx="7905931" cy="527728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DNA is a relatively stable molecule, thus DNA fragments can be isolated from highly processed foods and are sufficiently intact to be amplified by PCR.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DNA that have been inserted into the Biotech plant can be detected by using specific primers for the inserted gene.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PCR is the most common and basic test used for rapid gene detection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WEBSITES of Tutorials on PCR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hlinkClick r:id="rId2"/>
              </a:rPr>
              <a:t>http://www.maxanim.com/genetics/PCR/PCR.htm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  <a:hlinkClick r:id="rId3"/>
              </a:rPr>
              <a:t>http://users.ugent.be/~avierstr/principles/pcr.html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  <a:hlinkClick r:id="rId4"/>
              </a:rPr>
              <a:t>http://www.youtube.com/watch?v=ZmqqRPISg0g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latin typeface="Arial" charset="0"/>
                <a:hlinkClick r:id="rId5"/>
              </a:rPr>
              <a:t>http://www.bio-rad.com/LifeScience/jobs/2004/04-0522/04-0522_PV92_PCR.html</a:t>
            </a:r>
            <a:endParaRPr lang="en-US" dirty="0" smtClean="0">
              <a:latin typeface="Arial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Authors: T.M.Kaiser </a:t>
            </a:r>
            <a:endParaRPr lang="en-US" dirty="0"/>
          </a:p>
        </p:txBody>
      </p:sp>
      <p:pic>
        <p:nvPicPr>
          <p:cNvPr id="5" name="Picture 4" descr="dna_logo.jpg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8497188" y="500742"/>
            <a:ext cx="646812" cy="6357258"/>
          </a:xfrm>
          <a:prstGeom prst="rect">
            <a:avLst/>
          </a:prstGeom>
          <a:solidFill>
            <a:schemeClr val="accent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777" y="182881"/>
            <a:ext cx="8208960" cy="437052"/>
          </a:xfrm>
        </p:spPr>
        <p:txBody>
          <a:bodyPr/>
          <a:lstStyle/>
          <a:p>
            <a:r>
              <a:rPr lang="en-US" dirty="0" smtClean="0"/>
              <a:t>Basic Principles of PCR Reaction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3326" y="596574"/>
            <a:ext cx="7847874" cy="5556253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</a:rPr>
              <a:t>WHAT IS PCR???</a:t>
            </a:r>
          </a:p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</a:rPr>
              <a:t>Definition of PCR (polymerase chain reaction) :</a:t>
            </a:r>
          </a:p>
          <a:p>
            <a:pPr marL="274320" indent="-274320">
              <a:lnSpc>
                <a:spcPts val="25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dirty="0" smtClean="0">
                <a:solidFill>
                  <a:schemeClr val="tx1"/>
                </a:solidFill>
              </a:rPr>
              <a:t>A method that allows exponential </a:t>
            </a:r>
            <a:r>
              <a:rPr lang="en-US" b="1" dirty="0" smtClean="0">
                <a:solidFill>
                  <a:srgbClr val="00B050"/>
                </a:solidFill>
              </a:rPr>
              <a:t>amplification of short DNA sequences  </a:t>
            </a:r>
            <a:r>
              <a:rPr lang="en-US" dirty="0" smtClean="0">
                <a:solidFill>
                  <a:schemeClr val="tx1"/>
                </a:solidFill>
              </a:rPr>
              <a:t> (usually 100 to 600 bases) within a longer double stranded DNA molecule using a DNA polymerase enzyme that is tolerant to elevated temperatures</a:t>
            </a:r>
          </a:p>
          <a:p>
            <a:pPr marL="274320" indent="-274320">
              <a:spcBef>
                <a:spcPts val="500"/>
              </a:spcBef>
              <a:spcAft>
                <a:spcPts val="500"/>
              </a:spcAft>
            </a:pPr>
            <a:r>
              <a:rPr lang="en-US" dirty="0" smtClean="0">
                <a:solidFill>
                  <a:schemeClr val="tx1"/>
                </a:solidFill>
              </a:rPr>
              <a:t>PCR is used to amplify a specific region (sequence) of a DNA strand (the DNA target) within a genome. </a:t>
            </a:r>
          </a:p>
          <a:p>
            <a:pPr marL="274320" indent="-274320">
              <a:spcBef>
                <a:spcPts val="500"/>
              </a:spcBef>
              <a:spcAft>
                <a:spcPts val="500"/>
              </a:spcAft>
            </a:pPr>
            <a:r>
              <a:rPr lang="en-US" dirty="0" smtClean="0">
                <a:solidFill>
                  <a:schemeClr val="tx1"/>
                </a:solidFill>
              </a:rPr>
              <a:t>The amount of amplified product is determined by the available substrates (reagents)  in the reaction, which become limiting as the reaction progresses.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Typically, PCR consists of a series of 20-40 repeated temperature changes, called cycles, with each cycle commonly consisting of 2-3 discrete temperature steps, usually three .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Authors: T.M.Kaiser </a:t>
            </a:r>
            <a:endParaRPr lang="en-US" dirty="0"/>
          </a:p>
        </p:txBody>
      </p:sp>
      <p:pic>
        <p:nvPicPr>
          <p:cNvPr id="5" name="Picture 4" descr="dna_logo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8497188" y="0"/>
            <a:ext cx="646812" cy="6357258"/>
          </a:xfrm>
          <a:prstGeom prst="rect">
            <a:avLst/>
          </a:prstGeom>
          <a:solidFill>
            <a:schemeClr val="accent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777" y="182881"/>
            <a:ext cx="8208960" cy="437052"/>
          </a:xfrm>
        </p:spPr>
        <p:txBody>
          <a:bodyPr/>
          <a:lstStyle/>
          <a:p>
            <a:r>
              <a:rPr lang="en-US" dirty="0" smtClean="0"/>
              <a:t>Basic Principles of PCR Reaction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3326" y="596574"/>
            <a:ext cx="7847874" cy="5556253"/>
          </a:xfrm>
          <a:prstGeom prst="rect">
            <a:avLst/>
          </a:prstGeom>
        </p:spPr>
        <p:txBody>
          <a:bodyPr/>
          <a:lstStyle/>
          <a:p>
            <a:pPr marL="274320" indent="-274320">
              <a:spcBef>
                <a:spcPts val="500"/>
              </a:spcBef>
              <a:spcAft>
                <a:spcPts val="500"/>
              </a:spcAft>
            </a:pPr>
            <a:r>
              <a:rPr lang="en-US" dirty="0" smtClean="0">
                <a:solidFill>
                  <a:schemeClr val="tx1"/>
                </a:solidFill>
              </a:rPr>
              <a:t>PCR entails the use of a pair of </a:t>
            </a:r>
            <a:r>
              <a:rPr lang="en-US" b="1" dirty="0" smtClean="0">
                <a:solidFill>
                  <a:schemeClr val="tx1"/>
                </a:solidFill>
              </a:rPr>
              <a:t>primers</a:t>
            </a:r>
            <a:r>
              <a:rPr lang="en-US" dirty="0" smtClean="0">
                <a:solidFill>
                  <a:schemeClr val="tx1"/>
                </a:solidFill>
              </a:rPr>
              <a:t>, each about 20 </a:t>
            </a:r>
            <a:r>
              <a:rPr lang="en-US" b="1" dirty="0" smtClean="0">
                <a:solidFill>
                  <a:srgbClr val="00B050"/>
                </a:solidFill>
              </a:rPr>
              <a:t>nucleotides</a:t>
            </a:r>
            <a:r>
              <a:rPr lang="en-US" dirty="0" smtClean="0">
                <a:solidFill>
                  <a:schemeClr val="tx1"/>
                </a:solidFill>
              </a:rPr>
              <a:t> in length, that are complementary to a defined specific sequence on each of the two strands of the DNA within the </a:t>
            </a:r>
            <a:r>
              <a:rPr lang="en-US" b="1" dirty="0" smtClean="0">
                <a:solidFill>
                  <a:srgbClr val="00B050"/>
                </a:solidFill>
              </a:rPr>
              <a:t>genome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580320" lvl="2" indent="-274320">
              <a:spcBef>
                <a:spcPts val="500"/>
              </a:spcBef>
              <a:spcAft>
                <a:spcPts val="50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These primers are extended by a DNA polymerase so that a copy is made of the designated sequence.</a:t>
            </a:r>
          </a:p>
          <a:p>
            <a:pPr marL="580320" lvl="2" indent="-274320">
              <a:spcBef>
                <a:spcPts val="500"/>
              </a:spcBef>
              <a:spcAft>
                <a:spcPts val="500"/>
              </a:spcAft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274320" indent="-274320">
              <a:spcBef>
                <a:spcPts val="500"/>
              </a:spcBef>
              <a:spcAft>
                <a:spcPts val="500"/>
              </a:spcAft>
            </a:pPr>
            <a:r>
              <a:rPr lang="en-US" dirty="0" smtClean="0">
                <a:solidFill>
                  <a:schemeClr val="tx1"/>
                </a:solidFill>
              </a:rPr>
              <a:t>Since it is necessary to raise the temperature to separate the two strands of the double strand DNA in each round of the amplification process, a thermo-stable enzyme is needed </a:t>
            </a:r>
            <a:r>
              <a:rPr lang="en-US" dirty="0" smtClean="0">
                <a:solidFill>
                  <a:srgbClr val="00B050"/>
                </a:solidFill>
              </a:rPr>
              <a:t>called </a:t>
            </a:r>
            <a:r>
              <a:rPr lang="en-US" b="1" dirty="0" smtClean="0">
                <a:solidFill>
                  <a:srgbClr val="00B050"/>
                </a:solidFill>
              </a:rPr>
              <a:t>DNA polymerase (Taq polymerase) </a:t>
            </a:r>
          </a:p>
          <a:p>
            <a:pPr marL="580320" lvl="2" indent="-27432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This enzyme was isolated from </a:t>
            </a:r>
            <a:r>
              <a:rPr lang="en-US" sz="1800" i="1" dirty="0" smtClean="0">
                <a:solidFill>
                  <a:schemeClr val="tx1"/>
                </a:solidFill>
              </a:rPr>
              <a:t>Thermus aquaticus,</a:t>
            </a:r>
            <a:r>
              <a:rPr lang="en-US" sz="1800" dirty="0" smtClean="0">
                <a:solidFill>
                  <a:schemeClr val="tx1"/>
                </a:solidFill>
              </a:rPr>
              <a:t> a bacterium that grows in hot pools, as a result it is not necessary to add new polymerase in every round of amplification</a:t>
            </a:r>
            <a:r>
              <a:rPr lang="en-US" sz="1800" dirty="0" smtClean="0"/>
              <a:t>.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91440">
              <a:spcBef>
                <a:spcPts val="0"/>
              </a:spcBef>
            </a:pPr>
            <a:endParaRPr lang="en-US" dirty="0" smtClean="0">
              <a:solidFill>
                <a:schemeClr val="tx1"/>
              </a:solidFill>
            </a:endParaRPr>
          </a:p>
          <a:p>
            <a:pPr marL="91440">
              <a:spcBef>
                <a:spcPts val="0"/>
              </a:spcBef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Authors: T.M.Kaiser </a:t>
            </a:r>
            <a:endParaRPr lang="en-US" dirty="0"/>
          </a:p>
        </p:txBody>
      </p:sp>
      <p:pic>
        <p:nvPicPr>
          <p:cNvPr id="5" name="Picture 4" descr="dna_logo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8497188" y="0"/>
            <a:ext cx="646812" cy="6357258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5" name="Picture 14" descr="primer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371" y="2322286"/>
            <a:ext cx="914400" cy="430212"/>
          </a:xfrm>
          <a:prstGeom prst="rect">
            <a:avLst/>
          </a:prstGeom>
        </p:spPr>
      </p:pic>
      <p:pic>
        <p:nvPicPr>
          <p:cNvPr id="16" name="Picture 15" descr="primer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8277" y="2712358"/>
            <a:ext cx="752475" cy="451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777" y="182881"/>
            <a:ext cx="8208960" cy="437052"/>
          </a:xfrm>
        </p:spPr>
        <p:txBody>
          <a:bodyPr/>
          <a:lstStyle/>
          <a:p>
            <a:r>
              <a:rPr lang="en-US" dirty="0" smtClean="0"/>
              <a:t>Components of PCR Reaction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3326" y="596574"/>
            <a:ext cx="7847874" cy="5556253"/>
          </a:xfrm>
          <a:prstGeom prst="rect">
            <a:avLst/>
          </a:prstGeom>
        </p:spPr>
        <p:txBody>
          <a:bodyPr/>
          <a:lstStyle/>
          <a:p>
            <a:pPr marL="91440">
              <a:spcBef>
                <a:spcPts val="0"/>
              </a:spcBef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91440">
              <a:spcBef>
                <a:spcPts val="0"/>
              </a:spcBef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Authors: T.M.Kaiser </a:t>
            </a:r>
            <a:endParaRPr lang="en-US" dirty="0"/>
          </a:p>
        </p:txBody>
      </p:sp>
      <p:pic>
        <p:nvPicPr>
          <p:cNvPr id="5" name="Picture 4" descr="dna_logo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8497188" y="0"/>
            <a:ext cx="646812" cy="6357258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468812" y="681445"/>
            <a:ext cx="7963988" cy="5661297"/>
          </a:xfrm>
          <a:prstGeom prst="rect">
            <a:avLst/>
          </a:prstGeom>
        </p:spPr>
        <p:txBody>
          <a:bodyPr/>
          <a:lstStyle/>
          <a:p>
            <a:pPr marL="171450" indent="-17145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Template</a:t>
            </a:r>
            <a:r>
              <a:rPr lang="en-US" sz="2400" b="1" dirty="0" smtClean="0">
                <a:solidFill>
                  <a:schemeClr val="tx1"/>
                </a:solidFill>
                <a:latin typeface="Arial" charset="0"/>
              </a:rPr>
              <a:t> –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marL="459450" lvl="1" indent="-17145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dirty="0" smtClean="0">
                <a:solidFill>
                  <a:schemeClr val="tx1"/>
                </a:solidFill>
              </a:rPr>
              <a:t>the DNA region (target) to be amplified, typically a genome of a </a:t>
            </a:r>
            <a:r>
              <a:rPr lang="en-US" dirty="0" smtClean="0">
                <a:solidFill>
                  <a:schemeClr val="tx1"/>
                </a:solidFill>
              </a:rPr>
              <a:t>species </a:t>
            </a:r>
            <a:r>
              <a:rPr lang="en-US" dirty="0" smtClean="0">
                <a:solidFill>
                  <a:schemeClr val="tx1"/>
                </a:solidFill>
              </a:rPr>
              <a:t>which the DNA was isolated /extracted from</a:t>
            </a:r>
          </a:p>
          <a:p>
            <a:pPr marL="765450" lvl="2" indent="-17145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dirty="0" smtClean="0">
                <a:solidFill>
                  <a:schemeClr val="tx1"/>
                </a:solidFill>
              </a:rPr>
              <a:t>In this experiment, the Corn DNA is the template</a:t>
            </a:r>
            <a:endParaRPr lang="en-US" dirty="0" smtClean="0">
              <a:solidFill>
                <a:schemeClr val="tx1"/>
              </a:solidFill>
              <a:latin typeface="Arial" charset="0"/>
            </a:endParaRPr>
          </a:p>
          <a:p>
            <a:pPr marL="171450" indent="-17145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Primers</a:t>
            </a:r>
            <a:r>
              <a:rPr lang="en-US" sz="2400" b="1" dirty="0" smtClean="0">
                <a:solidFill>
                  <a:schemeClr val="tx1"/>
                </a:solidFill>
                <a:latin typeface="Arial" charset="0"/>
              </a:rPr>
              <a:t> –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marL="459450" lvl="1" indent="-17145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Two </a:t>
            </a:r>
            <a:r>
              <a:rPr lang="en-US" sz="1600" i="1" dirty="0" smtClean="0">
                <a:solidFill>
                  <a:schemeClr val="tx1"/>
                </a:solidFill>
                <a:hlinkClick r:id="rId3" action="ppaction://hlinkfile" tooltip="Primer (molecular biology)"/>
              </a:rPr>
              <a:t>primers</a:t>
            </a:r>
            <a:r>
              <a:rPr lang="en-US" sz="1600" dirty="0" smtClean="0">
                <a:solidFill>
                  <a:schemeClr val="tx1"/>
                </a:solidFill>
              </a:rPr>
              <a:t> that are </a:t>
            </a:r>
            <a:r>
              <a:rPr lang="en-US" sz="1600" dirty="0" smtClean="0">
                <a:solidFill>
                  <a:schemeClr val="tx1"/>
                </a:solidFill>
                <a:hlinkClick r:id="rId4" action="ppaction://hlinkfile" tooltip="Complementarity (molecular biology)"/>
              </a:rPr>
              <a:t>complementary</a:t>
            </a:r>
            <a:r>
              <a:rPr lang="en-US" sz="1600" dirty="0" smtClean="0">
                <a:solidFill>
                  <a:schemeClr val="tx1"/>
                </a:solidFill>
              </a:rPr>
              <a:t> to the </a:t>
            </a:r>
            <a:r>
              <a:rPr lang="en-US" sz="1600" dirty="0" smtClean="0">
                <a:solidFill>
                  <a:schemeClr val="tx1"/>
                </a:solidFill>
                <a:hlinkClick r:id="rId5" action="ppaction://hlinkfile" tooltip="Directionality (molecular biology)"/>
              </a:rPr>
              <a:t>3</a:t>
            </a:r>
            <a:r>
              <a:rPr lang="en-US" sz="1600" dirty="0" smtClean="0">
                <a:solidFill>
                  <a:schemeClr val="tx1"/>
                </a:solidFill>
              </a:rPr>
              <a:t>’ ends of each of the </a:t>
            </a:r>
            <a:r>
              <a:rPr lang="en-US" sz="1600" u="sng" dirty="0" smtClean="0">
                <a:solidFill>
                  <a:schemeClr val="bg2"/>
                </a:solidFill>
              </a:rPr>
              <a:t>sense</a:t>
            </a:r>
            <a:r>
              <a:rPr lang="en-US" sz="1600" dirty="0" smtClean="0">
                <a:solidFill>
                  <a:schemeClr val="tx1"/>
                </a:solidFill>
              </a:rPr>
              <a:t> (forward primer)  </a:t>
            </a:r>
            <a:r>
              <a:rPr lang="en-US" sz="1600" dirty="0" smtClean="0">
                <a:solidFill>
                  <a:schemeClr val="tx1"/>
                </a:solidFill>
                <a:hlinkClick r:id="rId6" action="ppaction://hlinkfile" tooltip="DNA"/>
              </a:rPr>
              <a:t>and  anti-sense</a:t>
            </a:r>
            <a:r>
              <a:rPr lang="en-US" sz="1600" dirty="0" smtClean="0">
                <a:solidFill>
                  <a:schemeClr val="tx1"/>
                </a:solidFill>
              </a:rPr>
              <a:t> (reverse primer) strand </a:t>
            </a:r>
            <a:r>
              <a:rPr lang="en-US" sz="1600" dirty="0" smtClean="0">
                <a:solidFill>
                  <a:schemeClr val="tx1"/>
                </a:solidFill>
              </a:rPr>
              <a:t>of the DNA target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pPr marL="459450" lvl="1" indent="-17145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Primer sequences are unique to the genome sequence of interest 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459450" lvl="1" indent="-17145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en-US" sz="1000" dirty="0" smtClean="0">
              <a:solidFill>
                <a:schemeClr val="tx1"/>
              </a:solidFill>
              <a:latin typeface="Arial" charset="0"/>
            </a:endParaRPr>
          </a:p>
          <a:p>
            <a:pPr marL="684213" lvl="2" indent="-112713"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è"/>
            </a:pP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F             Forward 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Primer, </a:t>
            </a:r>
            <a:r>
              <a:rPr lang="en-US" sz="1400" b="1" dirty="0" smtClean="0">
                <a:solidFill>
                  <a:schemeClr val="tx1"/>
                </a:solidFill>
                <a:latin typeface="Arial" charset="0"/>
              </a:rPr>
              <a:t>unique sequence which targets the DNA template</a:t>
            </a:r>
            <a:endParaRPr lang="en-US" sz="1400" b="1" dirty="0" smtClean="0">
              <a:solidFill>
                <a:schemeClr val="tx1"/>
              </a:solidFill>
              <a:latin typeface="Arial" charset="0"/>
            </a:endParaRPr>
          </a:p>
          <a:p>
            <a:pPr marL="684213" lvl="2" indent="-112713"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ç"/>
            </a:pP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R             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Reverse 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Primer, </a:t>
            </a:r>
          </a:p>
          <a:p>
            <a:pPr marL="684213" lvl="2" indent="-112713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lang="en-US" sz="800" b="1" dirty="0" smtClean="0">
              <a:solidFill>
                <a:schemeClr val="tx1"/>
              </a:solidFill>
              <a:latin typeface="Arial" charset="0"/>
            </a:endParaRPr>
          </a:p>
          <a:p>
            <a:pPr marL="171450" indent="-17145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Nucleotides</a:t>
            </a:r>
            <a:r>
              <a:rPr lang="en-US" sz="24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Arial" charset="0"/>
              </a:rPr>
              <a:t>(</a:t>
            </a:r>
            <a:r>
              <a:rPr lang="en-US" sz="1600" i="1" dirty="0" smtClean="0"/>
              <a:t>Deoxynucleoside triphosphates</a:t>
            </a:r>
            <a:r>
              <a:rPr lang="en-US" sz="1600" dirty="0" smtClean="0"/>
              <a:t> ) </a:t>
            </a:r>
            <a:r>
              <a:rPr lang="en-US" sz="2400" b="1" dirty="0" smtClean="0">
                <a:solidFill>
                  <a:schemeClr val="tx1"/>
                </a:solidFill>
                <a:latin typeface="Arial" charset="0"/>
              </a:rPr>
              <a:t>-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</a:rPr>
              <a:t>   </a:t>
            </a:r>
          </a:p>
          <a:p>
            <a:pPr marL="459450" lvl="1" indent="-17145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the building-blocks from which the DNA polymerase synthesizes a new DNA strand.</a:t>
            </a:r>
          </a:p>
          <a:p>
            <a:pPr marL="459450" lvl="1" indent="-17145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charset="0"/>
              </a:rPr>
              <a:t>dATP, dCTP, dGTP, dTTP</a:t>
            </a:r>
            <a:endParaRPr lang="en-US" sz="1800" dirty="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3" name="Picture 12" descr="primer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3877" y="3829959"/>
            <a:ext cx="752475" cy="451756"/>
          </a:xfrm>
          <a:prstGeom prst="rect">
            <a:avLst/>
          </a:prstGeom>
        </p:spPr>
      </p:pic>
      <p:pic>
        <p:nvPicPr>
          <p:cNvPr id="15" name="Picture 14" descr="primer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1945" y="4209142"/>
            <a:ext cx="914400" cy="430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777" y="182881"/>
            <a:ext cx="8208960" cy="437052"/>
          </a:xfrm>
        </p:spPr>
        <p:txBody>
          <a:bodyPr/>
          <a:lstStyle/>
          <a:p>
            <a:r>
              <a:rPr lang="en-US" dirty="0" smtClean="0"/>
              <a:t>Components of PCR Reaction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3326" y="596574"/>
            <a:ext cx="7847874" cy="5556253"/>
          </a:xfrm>
          <a:prstGeom prst="rect">
            <a:avLst/>
          </a:prstGeom>
        </p:spPr>
        <p:txBody>
          <a:bodyPr/>
          <a:lstStyle/>
          <a:p>
            <a:pPr marL="91440">
              <a:spcBef>
                <a:spcPts val="0"/>
              </a:spcBef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91440">
              <a:spcBef>
                <a:spcPts val="0"/>
              </a:spcBef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Authors: T.M.Kaiser </a:t>
            </a:r>
            <a:endParaRPr lang="en-US" dirty="0"/>
          </a:p>
        </p:txBody>
      </p:sp>
      <p:pic>
        <p:nvPicPr>
          <p:cNvPr id="5" name="Picture 4" descr="dna_logo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8497188" y="0"/>
            <a:ext cx="646812" cy="6357258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468812" y="681446"/>
            <a:ext cx="7963988" cy="5530668"/>
          </a:xfrm>
          <a:prstGeom prst="rect">
            <a:avLst/>
          </a:prstGeom>
        </p:spPr>
        <p:txBody>
          <a:bodyPr/>
          <a:lstStyle/>
          <a:p>
            <a:pPr marL="171450" indent="-17145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Magnesium chloride </a:t>
            </a:r>
            <a:r>
              <a:rPr lang="en-US" sz="2400" b="1" dirty="0" smtClean="0">
                <a:solidFill>
                  <a:schemeClr val="tx1"/>
                </a:solidFill>
                <a:latin typeface="Arial" charset="0"/>
              </a:rPr>
              <a:t>-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i="1" dirty="0" smtClean="0">
                <a:hlinkClick r:id="rId3" action="ppaction://hlinkfile" tooltip="Divalent"/>
              </a:rPr>
              <a:t>Divalent</a:t>
            </a:r>
            <a:r>
              <a:rPr lang="en-US" sz="1800" i="1" dirty="0" smtClean="0"/>
              <a:t> </a:t>
            </a:r>
            <a:r>
              <a:rPr lang="en-US" sz="1800" i="1" dirty="0" smtClean="0">
                <a:hlinkClick r:id="rId4" action="ppaction://hlinkfile" tooltip="Cations"/>
              </a:rPr>
              <a:t>cations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which act as an enzyme co-factor</a:t>
            </a:r>
            <a:endParaRPr lang="en-US" sz="1800" dirty="0" smtClean="0">
              <a:solidFill>
                <a:schemeClr val="tx1"/>
              </a:solidFill>
              <a:latin typeface="Arial" charset="0"/>
            </a:endParaRPr>
          </a:p>
          <a:p>
            <a:pPr marL="171450" indent="-17145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Buffer </a:t>
            </a:r>
            <a:r>
              <a:rPr lang="en-US" sz="2400" b="1" dirty="0" smtClean="0">
                <a:solidFill>
                  <a:schemeClr val="tx1"/>
                </a:solidFill>
                <a:latin typeface="Arial" charset="0"/>
              </a:rPr>
              <a:t>–</a:t>
            </a:r>
          </a:p>
          <a:p>
            <a:pPr marL="459450" lvl="1" indent="-17145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Provides </a:t>
            </a:r>
            <a:r>
              <a:rPr lang="en-US" dirty="0" smtClean="0">
                <a:solidFill>
                  <a:schemeClr val="tx1"/>
                </a:solidFill>
              </a:rPr>
              <a:t>a suitable chemical environment for optimum activity and stability of the DNA </a:t>
            </a:r>
            <a:r>
              <a:rPr lang="en-US" dirty="0" smtClean="0">
                <a:solidFill>
                  <a:schemeClr val="tx1"/>
                </a:solidFill>
              </a:rPr>
              <a:t>polymerase.  </a:t>
            </a:r>
          </a:p>
          <a:p>
            <a:pPr marL="459450" lvl="1" indent="-17145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Its </a:t>
            </a:r>
            <a:r>
              <a:rPr lang="en-US" dirty="0" smtClean="0">
                <a:solidFill>
                  <a:schemeClr val="tx1"/>
                </a:solidFill>
                <a:hlinkClick r:id="rId5" action="ppaction://hlinkfile" tooltip="PH"/>
              </a:rPr>
              <a:t>pH</a:t>
            </a:r>
            <a:r>
              <a:rPr lang="en-US" dirty="0" smtClean="0">
                <a:solidFill>
                  <a:schemeClr val="tx1"/>
                </a:solidFill>
              </a:rPr>
              <a:t> changes very little when a small amount of </a:t>
            </a:r>
            <a:r>
              <a:rPr lang="en-US" dirty="0" smtClean="0">
                <a:solidFill>
                  <a:schemeClr val="tx1"/>
                </a:solidFill>
                <a:hlinkClick r:id="rId6" action="ppaction://hlinkfile" tooltip="Strong acid"/>
              </a:rPr>
              <a:t>strong acid</a:t>
            </a:r>
            <a:r>
              <a:rPr lang="en-US" dirty="0" smtClean="0">
                <a:solidFill>
                  <a:schemeClr val="tx1"/>
                </a:solidFill>
              </a:rPr>
              <a:t> or </a:t>
            </a:r>
            <a:r>
              <a:rPr lang="en-US" dirty="0" smtClean="0">
                <a:solidFill>
                  <a:schemeClr val="tx1"/>
                </a:solidFill>
                <a:hlinkClick r:id="rId7" action="ppaction://hlinkfile" tooltip="Base (chemistry)"/>
              </a:rPr>
              <a:t>base</a:t>
            </a:r>
            <a:r>
              <a:rPr lang="en-US" dirty="0" smtClean="0">
                <a:solidFill>
                  <a:schemeClr val="tx1"/>
                </a:solidFill>
              </a:rPr>
              <a:t> is added to it and thus it is used to prevent changes in the pH of a </a:t>
            </a:r>
            <a:r>
              <a:rPr lang="en-US" dirty="0" smtClean="0">
                <a:solidFill>
                  <a:schemeClr val="tx1"/>
                </a:solidFill>
              </a:rPr>
              <a:t>solution.</a:t>
            </a:r>
          </a:p>
          <a:p>
            <a:pPr marL="765450" lvl="2" indent="-17145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 The pH of the PCR reaction is important for the enzyme (taq polymerase) to function properly</a:t>
            </a:r>
          </a:p>
          <a:p>
            <a:pPr marL="459450" lvl="1" indent="-17145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Maintains 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pH &amp; contains 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salt (NaCl</a:t>
            </a:r>
            <a:r>
              <a:rPr lang="en-US" baseline="-25000" dirty="0" smtClean="0">
                <a:solidFill>
                  <a:schemeClr val="tx1"/>
                </a:solidFill>
                <a:latin typeface="Arial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) which also reactions with MgCl</a:t>
            </a:r>
            <a:r>
              <a:rPr lang="en-US" baseline="-25000" dirty="0" smtClean="0">
                <a:solidFill>
                  <a:schemeClr val="tx1"/>
                </a:solidFill>
                <a:latin typeface="Arial" charset="0"/>
              </a:rPr>
              <a:t>2</a:t>
            </a:r>
          </a:p>
          <a:p>
            <a:pPr marL="459450" lvl="1" indent="-17145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en-US" sz="500" dirty="0" smtClean="0">
              <a:solidFill>
                <a:schemeClr val="tx1"/>
              </a:solidFill>
              <a:latin typeface="Arial" charset="0"/>
            </a:endParaRPr>
          </a:p>
          <a:p>
            <a:pPr marL="171450" indent="-17145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 b="1" i="1" dirty="0" smtClean="0">
                <a:solidFill>
                  <a:schemeClr val="tx1"/>
                </a:solidFill>
                <a:latin typeface="Arial" charset="0"/>
              </a:rPr>
              <a:t>Taq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 DNA polymerase </a:t>
            </a:r>
            <a:r>
              <a:rPr lang="en-US" sz="2400" b="1" dirty="0" smtClean="0">
                <a:solidFill>
                  <a:schemeClr val="tx1"/>
                </a:solidFill>
                <a:latin typeface="Arial" charset="0"/>
              </a:rPr>
              <a:t>– 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thermophillic enzyme from hot springs</a:t>
            </a:r>
          </a:p>
          <a:p>
            <a:pPr marL="459450" lvl="1" indent="-17145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en-US" sz="1600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An </a:t>
            </a:r>
            <a:r>
              <a:rPr lang="en-US" dirty="0" smtClean="0">
                <a:solidFill>
                  <a:schemeClr val="tx1"/>
                </a:solidFill>
                <a:hlinkClick r:id="rId8" action="ppaction://hlinkfile" tooltip="Enzyme"/>
              </a:rPr>
              <a:t>enzyme</a:t>
            </a:r>
            <a:r>
              <a:rPr lang="en-US" dirty="0" smtClean="0">
                <a:solidFill>
                  <a:schemeClr val="tx1"/>
                </a:solidFill>
              </a:rPr>
              <a:t> able to withstand the protein-denaturing conditions with a temperature optimum at around 70 </a:t>
            </a:r>
            <a:r>
              <a:rPr lang="en-US" baseline="30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C required during PCR </a:t>
            </a:r>
          </a:p>
          <a:p>
            <a:pPr marL="459450" lvl="1" indent="-17145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en-US" sz="1600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chemeClr val="tx1"/>
                </a:solidFill>
              </a:rPr>
              <a:t>enzyme which adds the dNTP’s to the single stranded DNA template after denaturation of double stranded DNA</a:t>
            </a:r>
          </a:p>
          <a:p>
            <a:pPr marL="171450" indent="-17145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endParaRPr lang="en-US" sz="1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810" y="130626"/>
            <a:ext cx="8208960" cy="923925"/>
          </a:xfrm>
        </p:spPr>
        <p:txBody>
          <a:bodyPr/>
          <a:lstStyle/>
          <a:p>
            <a:r>
              <a:rPr lang="en-US" dirty="0" smtClean="0"/>
              <a:t>Definition of a Biplex PCR </a:t>
            </a:r>
            <a:r>
              <a:rPr lang="en-US" dirty="0" smtClean="0"/>
              <a:t>Reaction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pPr marL="91440">
              <a:spcBef>
                <a:spcPts val="0"/>
              </a:spcBef>
            </a:pPr>
            <a:endParaRPr lang="en-US" dirty="0" smtClean="0">
              <a:solidFill>
                <a:schemeClr val="tx1"/>
              </a:solidFill>
            </a:endParaRPr>
          </a:p>
          <a:p>
            <a:pPr marL="91440">
              <a:spcBef>
                <a:spcPts val="0"/>
              </a:spcBef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Authors: T.M.Kaiser </a:t>
            </a:r>
            <a:endParaRPr lang="en-US" dirty="0"/>
          </a:p>
        </p:txBody>
      </p:sp>
      <p:pic>
        <p:nvPicPr>
          <p:cNvPr id="5" name="Picture 4" descr="dna_logo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8497188" y="0"/>
            <a:ext cx="646812" cy="6357258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8" name="Rectangle 7"/>
          <p:cNvSpPr/>
          <p:nvPr/>
        </p:nvSpPr>
        <p:spPr>
          <a:xfrm>
            <a:off x="435429" y="591179"/>
            <a:ext cx="79175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/>
              <a:t>Biplex  PCR: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Consists of multiple primer  sets within a single PCR mixture to produce </a:t>
            </a:r>
            <a:r>
              <a:rPr lang="en-US" sz="2000" dirty="0" smtClean="0">
                <a:hlinkClick r:id="rId3" action="ppaction://hlinkfile" tooltip="Amplicon"/>
              </a:rPr>
              <a:t>amplicons</a:t>
            </a:r>
            <a:r>
              <a:rPr lang="en-US" sz="2000" dirty="0" smtClean="0"/>
              <a:t> </a:t>
            </a:r>
            <a:r>
              <a:rPr lang="en-US" sz="1600" i="1" dirty="0" smtClean="0"/>
              <a:t>(amplified DNA fragments which correspond to the bands on the gel)</a:t>
            </a:r>
            <a:r>
              <a:rPr lang="en-US" sz="2000" dirty="0" smtClean="0"/>
              <a:t> of varying sizes that are specific to different DNA sequences.</a:t>
            </a:r>
          </a:p>
          <a:p>
            <a:endParaRPr lang="en-US" sz="2000" dirty="0" smtClean="0"/>
          </a:p>
          <a:p>
            <a:pPr marL="182880" indent="-182880">
              <a:buFont typeface="Wingdings" pitchFamily="2" charset="2"/>
              <a:buChar char="Ø"/>
            </a:pPr>
            <a:r>
              <a:rPr lang="en-US" sz="1800" dirty="0" smtClean="0"/>
              <a:t> In this Biplex PCR reaction, a primer set for the internal control  corn gene </a:t>
            </a:r>
            <a:r>
              <a:rPr lang="en-US" sz="1800" i="1" dirty="0" smtClean="0"/>
              <a:t>Invertase</a:t>
            </a:r>
            <a:r>
              <a:rPr lang="en-US" sz="1800" dirty="0" smtClean="0"/>
              <a:t> and a primer set for the biotech (GMO) gene,  </a:t>
            </a:r>
            <a:r>
              <a:rPr lang="en-US" sz="1800" i="1" dirty="0" smtClean="0"/>
              <a:t>CamV35S </a:t>
            </a:r>
            <a:r>
              <a:rPr lang="en-US" sz="1800" dirty="0" smtClean="0"/>
              <a:t>Promoter, are in the </a:t>
            </a:r>
            <a:r>
              <a:rPr lang="en-US" sz="1800" b="1" dirty="0" smtClean="0"/>
              <a:t>SAME</a:t>
            </a:r>
            <a:r>
              <a:rPr lang="en-US" sz="1800" dirty="0" smtClean="0"/>
              <a:t> master mix reaction tube.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                     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By </a:t>
            </a:r>
            <a:r>
              <a:rPr lang="en-US" sz="2000" dirty="0" smtClean="0"/>
              <a:t>targeting multiple genes at once, additional information may be gained from a single test run that otherwise would require several times the reagents and more time to </a:t>
            </a:r>
            <a:r>
              <a:rPr lang="en-US" sz="2000" dirty="0" smtClean="0"/>
              <a:t>perform</a:t>
            </a:r>
          </a:p>
          <a:p>
            <a:pPr marL="182880" lvl="1">
              <a:buFont typeface="Wingdings" pitchFamily="2" charset="2"/>
              <a:buChar char="Ø"/>
            </a:pPr>
            <a:r>
              <a:rPr lang="en-US" sz="2000" dirty="0" smtClean="0"/>
              <a:t> </a:t>
            </a:r>
            <a:r>
              <a:rPr lang="en-US" sz="2000" dirty="0" smtClean="0"/>
              <a:t> </a:t>
            </a:r>
            <a:r>
              <a:rPr lang="en-US" sz="1800" dirty="0" smtClean="0"/>
              <a:t>In this PCR Biplex reaction, the internal control gene and the biotech (GMO) gene will both amplify if the sample is positive.</a:t>
            </a:r>
            <a:endParaRPr lang="en-US" sz="1800" dirty="0" smtClean="0"/>
          </a:p>
          <a:p>
            <a:endParaRPr lang="en-US" sz="2000" dirty="0"/>
          </a:p>
        </p:txBody>
      </p:sp>
      <p:pic>
        <p:nvPicPr>
          <p:cNvPr id="10" name="Picture 9" descr="primer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5771" y="3164114"/>
            <a:ext cx="914400" cy="430212"/>
          </a:xfrm>
          <a:prstGeom prst="rect">
            <a:avLst/>
          </a:prstGeom>
        </p:spPr>
      </p:pic>
      <p:pic>
        <p:nvPicPr>
          <p:cNvPr id="12" name="Picture 11" descr="primer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2220" y="3597730"/>
            <a:ext cx="752475" cy="451756"/>
          </a:xfrm>
          <a:prstGeom prst="rect">
            <a:avLst/>
          </a:prstGeom>
        </p:spPr>
      </p:pic>
      <p:pic>
        <p:nvPicPr>
          <p:cNvPr id="13" name="Picture 12" descr="primer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028" y="3171371"/>
            <a:ext cx="914400" cy="430212"/>
          </a:xfrm>
          <a:prstGeom prst="rect">
            <a:avLst/>
          </a:prstGeom>
        </p:spPr>
      </p:pic>
      <p:pic>
        <p:nvPicPr>
          <p:cNvPr id="14" name="Picture 13" descr="primer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5020" y="3677559"/>
            <a:ext cx="752475" cy="45175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auto">
          <a:xfrm>
            <a:off x="4470401" y="3454401"/>
            <a:ext cx="377371" cy="116114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201887" y="3635830"/>
            <a:ext cx="377371" cy="116114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30400" y="3323772"/>
            <a:ext cx="13062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Specific </a:t>
            </a:r>
            <a:r>
              <a:rPr lang="en-US" sz="1200" dirty="0" smtClean="0"/>
              <a:t>primers for </a:t>
            </a:r>
            <a:r>
              <a:rPr lang="en-US" sz="1200" dirty="0" smtClean="0"/>
              <a:t>invertase</a:t>
            </a:r>
            <a:r>
              <a:rPr lang="en-US" dirty="0" smtClean="0"/>
              <a:t>                          </a:t>
            </a:r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029199" y="3229430"/>
            <a:ext cx="14006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Specific primers </a:t>
            </a:r>
            <a:endParaRPr lang="en-US" sz="1200" dirty="0" smtClean="0"/>
          </a:p>
          <a:p>
            <a:r>
              <a:rPr lang="en-US" sz="1200" dirty="0" smtClean="0"/>
              <a:t>For biotech gene (CamV35S)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06867" y="606879"/>
            <a:ext cx="8218487" cy="5837464"/>
          </a:xfrm>
        </p:spPr>
        <p:txBody>
          <a:bodyPr/>
          <a:lstStyle/>
          <a:p>
            <a:r>
              <a:rPr lang="en-US" b="1" u="sng" dirty="0" smtClean="0">
                <a:solidFill>
                  <a:schemeClr val="tx1"/>
                </a:solidFill>
              </a:rPr>
              <a:t>Each PCR set-up will include</a:t>
            </a:r>
            <a:r>
              <a:rPr lang="en-US" b="1" dirty="0" smtClean="0">
                <a:solidFill>
                  <a:schemeClr val="tx1"/>
                </a:solidFill>
              </a:rPr>
              <a:t>:</a:t>
            </a:r>
          </a:p>
          <a:p>
            <a:pPr lvl="1" indent="-137160">
              <a:lnSpc>
                <a:spcPct val="100000"/>
              </a:lnSpc>
            </a:pPr>
            <a:r>
              <a:rPr lang="en-US" b="1" dirty="0" smtClean="0">
                <a:solidFill>
                  <a:schemeClr val="tx1"/>
                </a:solidFill>
              </a:rPr>
              <a:t> Positive control: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</a:p>
          <a:p>
            <a:pPr lvl="2" indent="-137160">
              <a:lnSpc>
                <a:spcPct val="10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known positive DNA sample which came from a biotech </a:t>
            </a:r>
            <a:r>
              <a:rPr lang="en-US" sz="1400" dirty="0" smtClean="0">
                <a:solidFill>
                  <a:schemeClr val="tx1"/>
                </a:solidFill>
              </a:rPr>
              <a:t>traited</a:t>
            </a:r>
            <a:r>
              <a:rPr lang="en-US" sz="1400" dirty="0" smtClean="0">
                <a:solidFill>
                  <a:schemeClr val="tx1"/>
                </a:solidFill>
              </a:rPr>
              <a:t> (GMO) corn plant</a:t>
            </a:r>
          </a:p>
          <a:p>
            <a:pPr lvl="1" indent="-137160">
              <a:lnSpc>
                <a:spcPct val="100000"/>
              </a:lnSpc>
            </a:pPr>
            <a:r>
              <a:rPr lang="en-US" b="1" dirty="0" smtClean="0">
                <a:solidFill>
                  <a:schemeClr val="tx1"/>
                </a:solidFill>
              </a:rPr>
              <a:t> Negative control:  </a:t>
            </a:r>
          </a:p>
          <a:p>
            <a:pPr lvl="3" indent="-137160">
              <a:lnSpc>
                <a:spcPct val="100000"/>
              </a:lnSpc>
            </a:pPr>
            <a:r>
              <a:rPr lang="en-US" dirty="0" smtClean="0">
                <a:solidFill>
                  <a:schemeClr val="tx1"/>
                </a:solidFill>
              </a:rPr>
              <a:t>known negative DNA sample which came from a wild-type or non-GMO corn plant</a:t>
            </a:r>
          </a:p>
          <a:p>
            <a:pPr lvl="1" indent="-137160"/>
            <a:r>
              <a:rPr lang="en-US" b="1" dirty="0" smtClean="0">
                <a:solidFill>
                  <a:schemeClr val="tx1"/>
                </a:solidFill>
              </a:rPr>
              <a:t>Two Unknown DNA samples</a:t>
            </a:r>
            <a:r>
              <a:rPr lang="en-US" dirty="0" smtClean="0">
                <a:solidFill>
                  <a:schemeClr val="tx1"/>
                </a:solidFill>
              </a:rPr>
              <a:t>: Testing samples </a:t>
            </a:r>
          </a:p>
          <a:p>
            <a:pPr lvl="1" indent="-137160"/>
            <a:r>
              <a:rPr lang="en-US" b="1" dirty="0" smtClean="0">
                <a:solidFill>
                  <a:schemeClr val="tx1"/>
                </a:solidFill>
              </a:rPr>
              <a:t> Blank</a:t>
            </a:r>
            <a:r>
              <a:rPr lang="en-US" dirty="0" smtClean="0">
                <a:solidFill>
                  <a:schemeClr val="tx1"/>
                </a:solidFill>
              </a:rPr>
              <a:t> – </a:t>
            </a:r>
            <a:r>
              <a:rPr lang="en-US" sz="1600" dirty="0" smtClean="0">
                <a:solidFill>
                  <a:schemeClr val="tx1"/>
                </a:solidFill>
              </a:rPr>
              <a:t>water blank which ensures no contamination in the PCR set-up</a:t>
            </a:r>
          </a:p>
          <a:p>
            <a:pPr lvl="1" indent="-137160"/>
            <a:r>
              <a:rPr lang="en-US" b="1" dirty="0" smtClean="0">
                <a:solidFill>
                  <a:schemeClr val="tx1"/>
                </a:solidFill>
              </a:rPr>
              <a:t> Master Mix I (MMI) Components:</a:t>
            </a:r>
          </a:p>
          <a:p>
            <a:pPr lvl="2" indent="-137160"/>
            <a:r>
              <a:rPr lang="en-US" b="1" dirty="0" smtClean="0">
                <a:solidFill>
                  <a:schemeClr val="tx1"/>
                </a:solidFill>
              </a:rPr>
              <a:t>PCR Buffer and Water – </a:t>
            </a:r>
            <a:r>
              <a:rPr lang="en-US" dirty="0" smtClean="0">
                <a:solidFill>
                  <a:schemeClr val="tx1"/>
                </a:solidFill>
              </a:rPr>
              <a:t>aides in stabilizing the pH of the PCR solution</a:t>
            </a:r>
          </a:p>
          <a:p>
            <a:pPr lvl="2" indent="-137160"/>
            <a:r>
              <a:rPr lang="en-US" b="1" dirty="0" smtClean="0">
                <a:solidFill>
                  <a:schemeClr val="tx1"/>
                </a:solidFill>
              </a:rPr>
              <a:t>dNTP’s – </a:t>
            </a:r>
            <a:r>
              <a:rPr lang="en-US" dirty="0" smtClean="0">
                <a:solidFill>
                  <a:schemeClr val="tx1"/>
                </a:solidFill>
              </a:rPr>
              <a:t>building blocks for the taq polymerase to make new DNA strands</a:t>
            </a:r>
          </a:p>
          <a:p>
            <a:pPr lvl="2" indent="-137160"/>
            <a:r>
              <a:rPr lang="en-US" b="1" dirty="0" smtClean="0">
                <a:solidFill>
                  <a:schemeClr val="tx1"/>
                </a:solidFill>
              </a:rPr>
              <a:t>Two Sets of sequence specific primers</a:t>
            </a:r>
          </a:p>
          <a:p>
            <a:pPr lvl="3" indent="-137160"/>
            <a:r>
              <a:rPr lang="en-US" sz="1600" b="1" dirty="0" smtClean="0">
                <a:solidFill>
                  <a:schemeClr val="tx1"/>
                </a:solidFill>
              </a:rPr>
              <a:t>Set 1:  Forward and Reverse primers of: </a:t>
            </a:r>
          </a:p>
          <a:p>
            <a:pPr lvl="7" indent="-137160"/>
            <a:r>
              <a:rPr lang="en-US" b="1" dirty="0" smtClean="0">
                <a:solidFill>
                  <a:schemeClr val="tx1"/>
                </a:solidFill>
              </a:rPr>
              <a:t>the Invertase gene  (corn genome internal control gene)</a:t>
            </a:r>
          </a:p>
          <a:p>
            <a:pPr lvl="3" indent="-137160"/>
            <a:r>
              <a:rPr lang="en-US" sz="1600" b="1" dirty="0" smtClean="0">
                <a:solidFill>
                  <a:schemeClr val="tx1"/>
                </a:solidFill>
              </a:rPr>
              <a:t>Set 2: Forward and Reverse primers of:</a:t>
            </a:r>
          </a:p>
          <a:p>
            <a:pPr lvl="7" indent="-137160"/>
            <a:r>
              <a:rPr lang="en-US" b="1" dirty="0" smtClean="0"/>
              <a:t> </a:t>
            </a:r>
            <a:r>
              <a:rPr lang="en-US" b="1" dirty="0" smtClean="0"/>
              <a:t>the</a:t>
            </a:r>
            <a:r>
              <a:rPr lang="en-US" dirty="0" smtClean="0"/>
              <a:t> </a:t>
            </a:r>
            <a:r>
              <a:rPr lang="en-US" b="1" dirty="0" smtClean="0"/>
              <a:t>CamV35S </a:t>
            </a:r>
            <a:r>
              <a:rPr lang="en-US" b="1" dirty="0" smtClean="0"/>
              <a:t>Promoter gene (biotech GMO gene)</a:t>
            </a:r>
          </a:p>
          <a:p>
            <a:pPr lvl="2" indent="-137160"/>
            <a:r>
              <a:rPr lang="en-US" b="1" dirty="0" smtClean="0">
                <a:solidFill>
                  <a:schemeClr val="tx1"/>
                </a:solidFill>
              </a:rPr>
              <a:t>Taq polymerase - </a:t>
            </a:r>
            <a:r>
              <a:rPr lang="en-US" sz="1400" dirty="0" smtClean="0">
                <a:solidFill>
                  <a:schemeClr val="tx1"/>
                </a:solidFill>
              </a:rPr>
              <a:t>enzyme which adds the dNTP’s to the single stranded DNA template after denaturation of double stranded DNA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lvl="3" indent="-137160"/>
            <a:endParaRPr lang="en-US" b="1" dirty="0" smtClean="0">
              <a:solidFill>
                <a:schemeClr val="tx1"/>
              </a:solidFill>
            </a:endParaRPr>
          </a:p>
          <a:p>
            <a:pPr lvl="3" indent="-137160"/>
            <a:endParaRPr lang="en-US" b="1" dirty="0" smtClean="0">
              <a:solidFill>
                <a:schemeClr val="tx1"/>
              </a:solidFill>
            </a:endParaRPr>
          </a:p>
          <a:p>
            <a:pPr lvl="3" indent="-137160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Authors: T.M.Kaiser </a:t>
            </a:r>
            <a:endParaRPr lang="en-US" dirty="0"/>
          </a:p>
        </p:txBody>
      </p:sp>
      <p:pic>
        <p:nvPicPr>
          <p:cNvPr id="7" name="Picture 6" descr="dna_logo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8497188" y="0"/>
            <a:ext cx="646812" cy="6357258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4777" y="182880"/>
            <a:ext cx="8208960" cy="455749"/>
          </a:xfrm>
        </p:spPr>
        <p:txBody>
          <a:bodyPr/>
          <a:lstStyle/>
          <a:p>
            <a:r>
              <a:rPr lang="en-US" dirty="0" smtClean="0"/>
              <a:t>Experiment Design: Biplex PCR Reaction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AS_PPT_Template_090711">
  <a:themeElements>
    <a:clrScheme name="DAS">
      <a:dk1>
        <a:srgbClr val="000000"/>
      </a:dk1>
      <a:lt1>
        <a:srgbClr val="FFFFFF"/>
      </a:lt1>
      <a:dk2>
        <a:srgbClr val="6C6F70"/>
      </a:dk2>
      <a:lt2>
        <a:srgbClr val="00985F"/>
      </a:lt2>
      <a:accent1>
        <a:srgbClr val="F82D11"/>
      </a:accent1>
      <a:accent2>
        <a:srgbClr val="E7C62D"/>
      </a:accent2>
      <a:accent3>
        <a:srgbClr val="E82034"/>
      </a:accent3>
      <a:accent4>
        <a:srgbClr val="7E0838"/>
      </a:accent4>
      <a:accent5>
        <a:srgbClr val="F38523"/>
      </a:accent5>
      <a:accent6>
        <a:srgbClr val="B2051A"/>
      </a:accent6>
      <a:hlink>
        <a:srgbClr val="00985F"/>
      </a:hlink>
      <a:folHlink>
        <a:srgbClr val="009B3A"/>
      </a:folHlink>
    </a:clrScheme>
    <a:fontScheme name="DAS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FBD34860F95A42B9F1AE038C654F39" ma:contentTypeVersion="1" ma:contentTypeDescription="Create a new document." ma:contentTypeScope="" ma:versionID="3a4e3bd8bf09848b69b5a6b504cda34b">
  <xsd:schema xmlns:xsd="http://www.w3.org/2001/XMLSchema" xmlns:p="http://schemas.microsoft.com/office/2006/metadata/properties" targetNamespace="http://schemas.microsoft.com/office/2006/metadata/properties" ma:root="true" ma:fieldsID="798677ef9a9e498f074dd1fb301398f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1898C870-F0A5-4679-9F9F-C3492AB3503F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A06679F-A78D-4C3A-8D82-1B35DC5F64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6142A1-9E12-4DAA-A15B-D592C3D809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1172</TotalTime>
  <Words>1917</Words>
  <Application>Microsoft Office PowerPoint</Application>
  <PresentationFormat>On-screen Show (4:3)</PresentationFormat>
  <Paragraphs>269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DAS_PPT_Template_090711</vt:lpstr>
      <vt:lpstr>Office Theme</vt:lpstr>
      <vt:lpstr>experiment:  Detecting Biotech corn USING PCR BIOTECHNIQUES</vt:lpstr>
      <vt:lpstr>Plant Biotech Technologies  Testing if a New Inserted Gene is in the Plant Cells</vt:lpstr>
      <vt:lpstr>DNA Amplification by PCR, Detecting the Gene </vt:lpstr>
      <vt:lpstr>Basic Principles of PCR Reaction  </vt:lpstr>
      <vt:lpstr>Basic Principles of PCR Reaction  </vt:lpstr>
      <vt:lpstr>Components of PCR Reaction  </vt:lpstr>
      <vt:lpstr>Components of PCR Reaction  </vt:lpstr>
      <vt:lpstr>Definition of a Biplex PCR Reaction  </vt:lpstr>
      <vt:lpstr>Experiment Design: Biplex PCR Reaction   </vt:lpstr>
      <vt:lpstr>Experiment Design:  Thermocycler Conditions   </vt:lpstr>
      <vt:lpstr>Experiment Design:  Thermocycler Conditions   </vt:lpstr>
      <vt:lpstr>Experiment Design:  Thermocycler Conditions   </vt:lpstr>
      <vt:lpstr>Experiment Details:  DNA Amplification by PCR, biplex reaction  </vt:lpstr>
      <vt:lpstr>Experiment Details: DNA Amplification by PCR, biplex reaction  </vt:lpstr>
      <vt:lpstr>Slide 15</vt:lpstr>
      <vt:lpstr>Slide 16</vt:lpstr>
      <vt:lpstr>Slide 17</vt:lpstr>
    </vt:vector>
  </TitlesOfParts>
  <Company>The Dow Chemical Company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Title, arial 30pt Bold, all caps</dc:title>
  <dc:creator>Susan Fischer</dc:creator>
  <cp:lastModifiedBy>u397425</cp:lastModifiedBy>
  <cp:revision>27</cp:revision>
  <dcterms:created xsi:type="dcterms:W3CDTF">2012-09-28T15:16:32Z</dcterms:created>
  <dcterms:modified xsi:type="dcterms:W3CDTF">2014-04-23T16:57:05Z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_Steward">
    <vt:lpwstr>Kaiser T u397425</vt:lpwstr>
  </property>
  <property fmtid="{D5CDD505-2E9C-101B-9397-08002B2CF9AE}" pid="3" name="Information_Classification">
    <vt:lpwstr/>
  </property>
  <property fmtid="{D5CDD505-2E9C-101B-9397-08002B2CF9AE}" pid="4" name="Record_Title_ID">
    <vt:lpwstr>72</vt:lpwstr>
  </property>
  <property fmtid="{D5CDD505-2E9C-101B-9397-08002B2CF9AE}" pid="5" name="Initial_Creation_Date">
    <vt:filetime>2013-01-11T14:54:58Z</vt:filetime>
  </property>
  <property fmtid="{D5CDD505-2E9C-101B-9397-08002B2CF9AE}" pid="6" name="Retention_Period_Start_Date">
    <vt:filetime>2014-04-23T15:29:48Z</vt:filetime>
  </property>
  <property fmtid="{D5CDD505-2E9C-101B-9397-08002B2CF9AE}" pid="7" name="Last_Reviewed_Date">
    <vt:lpwstr/>
  </property>
  <property fmtid="{D5CDD505-2E9C-101B-9397-08002B2CF9AE}" pid="8" name="Retention_Review_Frequency">
    <vt:lpwstr/>
  </property>
  <property fmtid="{D5CDD505-2E9C-101B-9397-08002B2CF9AE}" pid="9" name="_AdHocReviewCycleID">
    <vt:i4>1978819643</vt:i4>
  </property>
  <property fmtid="{D5CDD505-2E9C-101B-9397-08002B2CF9AE}" pid="10" name="_NewReviewCycle">
    <vt:lpwstr/>
  </property>
  <property fmtid="{D5CDD505-2E9C-101B-9397-08002B2CF9AE}" pid="11" name="_EmailSubject">
    <vt:lpwstr>Dates for Teacher Workshop</vt:lpwstr>
  </property>
  <property fmtid="{D5CDD505-2E9C-101B-9397-08002B2CF9AE}" pid="12" name="_AuthorEmail">
    <vt:lpwstr>TMKaiser@dow.com</vt:lpwstr>
  </property>
  <property fmtid="{D5CDD505-2E9C-101B-9397-08002B2CF9AE}" pid="13" name="_AuthorEmailDisplayName">
    <vt:lpwstr>Kaiser, Tina (TM)</vt:lpwstr>
  </property>
  <property fmtid="{D5CDD505-2E9C-101B-9397-08002B2CF9AE}" pid="14" name="_PreviousAdHocReviewCycleID">
    <vt:i4>159158546</vt:i4>
  </property>
  <property fmtid="{D5CDD505-2E9C-101B-9397-08002B2CF9AE}" pid="15" name="ContentTypeId">
    <vt:lpwstr>0x01010057FBD34860F95A42B9F1AE038C654F39</vt:lpwstr>
  </property>
  <property fmtid="{D5CDD505-2E9C-101B-9397-08002B2CF9AE}" pid="16" name="Update_Footer">
    <vt:lpwstr>No</vt:lpwstr>
  </property>
  <property fmtid="{D5CDD505-2E9C-101B-9397-08002B2CF9AE}" pid="17" name="Radio_Button">
    <vt:lpwstr>RadioButton2</vt:lpwstr>
  </property>
</Properties>
</file>