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08" r:id="rId2"/>
    <p:sldId id="311" r:id="rId3"/>
    <p:sldId id="305" r:id="rId4"/>
    <p:sldId id="313" r:id="rId5"/>
    <p:sldId id="312"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6600"/>
    <a:srgbClr val="CC9900"/>
    <a:srgbClr val="9966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5675801-0A0E-436D-B041-1FC1FBCBBB88}" type="datetimeFigureOut">
              <a:rPr lang="en-US" smtClean="0"/>
              <a:pPr/>
              <a:t>1/27/2014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B3D5278-4CFB-448B-A2DD-C90D96B6FAD3}" type="slidenum">
              <a:rPr lang="en-US" smtClean="0"/>
              <a:pPr/>
              <a:t>‹#›</a:t>
            </a:fld>
            <a:endParaRPr lang="en-US"/>
          </a:p>
        </p:txBody>
      </p:sp>
    </p:spTree>
    <p:extLst>
      <p:ext uri="{BB962C8B-B14F-4D97-AF65-F5344CB8AC3E}">
        <p14:creationId xmlns:p14="http://schemas.microsoft.com/office/powerpoint/2010/main" val="16304425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6451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6451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0A3DD833-F26E-407D-BC9F-CE8DAE150AAD}" type="slidenum">
              <a:rPr lang="en-US"/>
              <a:pPr>
                <a:defRPr/>
              </a:pPr>
              <a:t>‹#›</a:t>
            </a:fld>
            <a:endParaRPr lang="en-US"/>
          </a:p>
        </p:txBody>
      </p:sp>
    </p:spTree>
    <p:extLst>
      <p:ext uri="{BB962C8B-B14F-4D97-AF65-F5344CB8AC3E}">
        <p14:creationId xmlns:p14="http://schemas.microsoft.com/office/powerpoint/2010/main" val="36235234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0ACCA7-8014-41E4-A0D2-CBECAF60631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F0E8A7-BF86-4771-9F10-5F39BE564A0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0E263E-D00C-4938-BD87-AC6BA6972B8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08AA40-6433-4C25-A0B2-217AE0BF5BF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3B4A29-D31B-4BC7-8169-D8EAA225C6F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9A2996-FE4F-4D10-BF64-6DC9A0535EE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7773349-560D-4CF8-8D6B-52BD0C5AE7C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6E31C1-55F9-40DF-88F3-5FDC0348A10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C5DF1CB-C8B4-4594-B7B3-FE8C8D89CBA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75C7D7-DB33-430D-890D-75854BE87BD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41C9E4-B9EB-4492-A66A-5F041D9BF96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A87E081-D2D6-4E57-927C-2275B9C7C79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2.jpeg"/><Relationship Id="rId7"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8.jpeg"/><Relationship Id="rId5" Type="http://schemas.openxmlformats.org/officeDocument/2006/relationships/image" Target="../media/image7.png"/><Relationship Id="rId10" Type="http://schemas.openxmlformats.org/officeDocument/2006/relationships/image" Target="../media/image12.jpeg"/><Relationship Id="rId4" Type="http://schemas.openxmlformats.org/officeDocument/2006/relationships/image" Target="../media/image3.jpeg"/><Relationship Id="rId9" Type="http://schemas.openxmlformats.org/officeDocument/2006/relationships/image" Target="../media/image11.jpeg"/></Relationships>
</file>

<file path=ppt/slides/_rels/slide4.xml.rels><?xml version="1.0" encoding="UTF-8" standalone="yes"?>
<Relationships xmlns="http://schemas.openxmlformats.org/package/2006/relationships"><Relationship Id="rId8" Type="http://schemas.openxmlformats.org/officeDocument/2006/relationships/hyperlink" Target="mailto:psands@purdue.edu" TargetMode="External"/><Relationship Id="rId3" Type="http://schemas.openxmlformats.org/officeDocument/2006/relationships/image" Target="../media/image2.jpeg"/><Relationship Id="rId7" Type="http://schemas.openxmlformats.org/officeDocument/2006/relationships/hyperlink" Target="mailto:wbayley@purdue.edu"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mailto:julieni@purdue.edu" TargetMode="External"/><Relationship Id="rId11" Type="http://schemas.openxmlformats.org/officeDocument/2006/relationships/hyperlink" Target="mailto:zgrigsby@purdue.edu" TargetMode="External"/><Relationship Id="rId5" Type="http://schemas.openxmlformats.org/officeDocument/2006/relationships/hyperlink" Target="mailto:wswalker@purdue.edu" TargetMode="External"/><Relationship Id="rId10" Type="http://schemas.openxmlformats.org/officeDocument/2006/relationships/hyperlink" Target="mailto:dsederbe@purdue.edu" TargetMode="External"/><Relationship Id="rId4" Type="http://schemas.openxmlformats.org/officeDocument/2006/relationships/image" Target="../media/image3.jpeg"/><Relationship Id="rId9" Type="http://schemas.openxmlformats.org/officeDocument/2006/relationships/hyperlink" Target="mailto:mrsmith@purdue.edu"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5.jpe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0"/>
            <a:ext cx="8229600" cy="990600"/>
          </a:xfrm>
        </p:spPr>
        <p:txBody>
          <a:bodyPr/>
          <a:lstStyle/>
          <a:p>
            <a:pPr eaLnBrk="1" hangingPunct="1"/>
            <a:r>
              <a:rPr lang="en-US" sz="4000" dirty="0" smtClean="0"/>
              <a:t>Broader Impacts: K-12</a:t>
            </a:r>
            <a:endParaRPr lang="en-US" dirty="0" smtClean="0"/>
          </a:p>
        </p:txBody>
      </p:sp>
      <p:sp>
        <p:nvSpPr>
          <p:cNvPr id="4099" name="Rectangle 3"/>
          <p:cNvSpPr>
            <a:spLocks noGrp="1" noChangeArrowheads="1"/>
          </p:cNvSpPr>
          <p:nvPr>
            <p:ph type="body" idx="1"/>
          </p:nvPr>
        </p:nvSpPr>
        <p:spPr>
          <a:xfrm>
            <a:off x="457200" y="2514600"/>
            <a:ext cx="8229600" cy="3733800"/>
          </a:xfrm>
        </p:spPr>
        <p:txBody>
          <a:bodyPr/>
          <a:lstStyle/>
          <a:p>
            <a:pPr eaLnBrk="1" hangingPunct="1"/>
            <a:r>
              <a:rPr lang="en-US" sz="2800" dirty="0" smtClean="0"/>
              <a:t>Partnering with K-12 is one way to address broader impacts in a research grant</a:t>
            </a:r>
          </a:p>
          <a:p>
            <a:pPr lvl="1" eaLnBrk="1" hangingPunct="1"/>
            <a:r>
              <a:rPr lang="en-US" sz="2000" dirty="0"/>
              <a:t>Student programs</a:t>
            </a:r>
          </a:p>
          <a:p>
            <a:pPr lvl="1" eaLnBrk="1" hangingPunct="1"/>
            <a:r>
              <a:rPr lang="en-US" sz="2000" dirty="0"/>
              <a:t>Teacher workshops</a:t>
            </a:r>
          </a:p>
          <a:p>
            <a:pPr lvl="1" eaLnBrk="1" hangingPunct="1"/>
            <a:r>
              <a:rPr lang="en-US" sz="2000" dirty="0" smtClean="0"/>
              <a:t>Curriculum development</a:t>
            </a:r>
          </a:p>
          <a:p>
            <a:pPr lvl="1" eaLnBrk="1" hangingPunct="1"/>
            <a:r>
              <a:rPr lang="en-US" sz="2000" dirty="0" smtClean="0"/>
              <a:t>School partnerships</a:t>
            </a:r>
          </a:p>
          <a:p>
            <a:pPr lvl="1" eaLnBrk="1" hangingPunct="1"/>
            <a:r>
              <a:rPr lang="en-US" sz="2000" dirty="0" smtClean="0"/>
              <a:t>Additional research</a:t>
            </a:r>
          </a:p>
          <a:p>
            <a:pPr lvl="1" eaLnBrk="1" hangingPunct="1"/>
            <a:r>
              <a:rPr lang="en-US" sz="2000" dirty="0" smtClean="0"/>
              <a:t>Scholarship of engagement</a:t>
            </a:r>
          </a:p>
        </p:txBody>
      </p:sp>
      <p:sp>
        <p:nvSpPr>
          <p:cNvPr id="4100" name="Rectangle 4"/>
          <p:cNvSpPr>
            <a:spLocks noChangeArrowheads="1"/>
          </p:cNvSpPr>
          <p:nvPr/>
        </p:nvSpPr>
        <p:spPr bwMode="auto">
          <a:xfrm>
            <a:off x="0" y="6248400"/>
            <a:ext cx="9144000" cy="609600"/>
          </a:xfrm>
          <a:prstGeom prst="rect">
            <a:avLst/>
          </a:prstGeom>
          <a:gradFill rotWithShape="1">
            <a:gsLst>
              <a:gs pos="0">
                <a:schemeClr val="bg1"/>
              </a:gs>
              <a:gs pos="100000">
                <a:srgbClr val="996633"/>
              </a:gs>
            </a:gsLst>
            <a:lin ang="5400000" scaled="1"/>
          </a:gradFill>
          <a:ln w="9525">
            <a:noFill/>
            <a:miter lim="800000"/>
            <a:headEnd/>
            <a:tailEnd/>
          </a:ln>
        </p:spPr>
        <p:txBody>
          <a:bodyPr wrap="none" anchor="ctr"/>
          <a:lstStyle/>
          <a:p>
            <a:endParaRPr lang="en-US"/>
          </a:p>
        </p:txBody>
      </p:sp>
      <p:grpSp>
        <p:nvGrpSpPr>
          <p:cNvPr id="4101" name="Group 5"/>
          <p:cNvGrpSpPr>
            <a:grpSpLocks/>
          </p:cNvGrpSpPr>
          <p:nvPr/>
        </p:nvGrpSpPr>
        <p:grpSpPr bwMode="auto">
          <a:xfrm>
            <a:off x="0" y="0"/>
            <a:ext cx="9144000" cy="1538288"/>
            <a:chOff x="0" y="0"/>
            <a:chExt cx="5760" cy="969"/>
          </a:xfrm>
        </p:grpSpPr>
        <p:pic>
          <p:nvPicPr>
            <p:cNvPr id="4102" name="Picture 6" descr="outreachbannergold2"/>
            <p:cNvPicPr>
              <a:picLocks noChangeAspect="1" noChangeArrowheads="1"/>
            </p:cNvPicPr>
            <p:nvPr/>
          </p:nvPicPr>
          <p:blipFill>
            <a:blip r:embed="rId2"/>
            <a:srcRect/>
            <a:stretch>
              <a:fillRect/>
            </a:stretch>
          </p:blipFill>
          <p:spPr bwMode="auto">
            <a:xfrm>
              <a:off x="0" y="0"/>
              <a:ext cx="5760" cy="720"/>
            </a:xfrm>
            <a:prstGeom prst="rect">
              <a:avLst/>
            </a:prstGeom>
            <a:noFill/>
            <a:ln w="9525">
              <a:noFill/>
              <a:miter lim="800000"/>
              <a:headEnd/>
              <a:tailEnd/>
            </a:ln>
          </p:spPr>
        </p:pic>
        <p:pic>
          <p:nvPicPr>
            <p:cNvPr id="4103" name="Picture 7" descr="DSC_0008"/>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992" y="96"/>
              <a:ext cx="624" cy="816"/>
            </a:xfrm>
            <a:prstGeom prst="rect">
              <a:avLst/>
            </a:prstGeom>
            <a:noFill/>
            <a:ln w="9525">
              <a:solidFill>
                <a:schemeClr val="tx1"/>
              </a:solidFill>
              <a:miter lim="800000"/>
              <a:headEnd/>
              <a:tailEnd/>
            </a:ln>
          </p:spPr>
        </p:pic>
        <p:pic>
          <p:nvPicPr>
            <p:cNvPr id="4104" name="Picture 8" descr="Mvc-010f"/>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176" y="384"/>
              <a:ext cx="720" cy="585"/>
            </a:xfrm>
            <a:prstGeom prst="rect">
              <a:avLst/>
            </a:prstGeom>
            <a:noFill/>
            <a:ln w="9525">
              <a:solidFill>
                <a:schemeClr val="tx1"/>
              </a:solidFill>
              <a:miter lim="800000"/>
              <a:headEnd/>
              <a:tailEnd/>
            </a:ln>
          </p:spPr>
        </p:pic>
      </p:grpSp>
      <p:pic>
        <p:nvPicPr>
          <p:cNvPr id="2" name="Picture 2"/>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6613071" y="3693885"/>
            <a:ext cx="1828800" cy="129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4800600" y="4141059"/>
            <a:ext cx="1828800" cy="1390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6400800" y="4953000"/>
            <a:ext cx="1828800" cy="122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0"/>
            <a:ext cx="8229600" cy="990600"/>
          </a:xfrm>
        </p:spPr>
        <p:txBody>
          <a:bodyPr/>
          <a:lstStyle/>
          <a:p>
            <a:pPr eaLnBrk="1" hangingPunct="1"/>
            <a:r>
              <a:rPr lang="en-US" sz="4000" dirty="0" smtClean="0"/>
              <a:t>Broader Impacts: K-12</a:t>
            </a:r>
            <a:endParaRPr lang="en-US" dirty="0" smtClean="0"/>
          </a:p>
        </p:txBody>
      </p:sp>
      <p:sp>
        <p:nvSpPr>
          <p:cNvPr id="4099" name="Rectangle 3"/>
          <p:cNvSpPr>
            <a:spLocks noGrp="1" noChangeArrowheads="1"/>
          </p:cNvSpPr>
          <p:nvPr>
            <p:ph type="body" idx="1"/>
          </p:nvPr>
        </p:nvSpPr>
        <p:spPr>
          <a:xfrm>
            <a:off x="457200" y="2514600"/>
            <a:ext cx="8229600" cy="3733800"/>
          </a:xfrm>
        </p:spPr>
        <p:txBody>
          <a:bodyPr/>
          <a:lstStyle/>
          <a:p>
            <a:pPr eaLnBrk="1" hangingPunct="1"/>
            <a:r>
              <a:rPr lang="en-US" sz="1400" dirty="0"/>
              <a:t>Jeff Trapp’s work for NSF using Doppler on Wheels radar (DOW) to collect data on severe weather included the creation of curricular materials and brought high school students to campus to learn about the equipment</a:t>
            </a:r>
            <a:r>
              <a:rPr lang="en-US" sz="1400" dirty="0" smtClean="0"/>
              <a:t>.</a:t>
            </a:r>
          </a:p>
          <a:p>
            <a:pPr eaLnBrk="1" hangingPunct="1"/>
            <a:endParaRPr lang="en-US" sz="1400" dirty="0" smtClean="0"/>
          </a:p>
          <a:p>
            <a:pPr eaLnBrk="1" hangingPunct="1"/>
            <a:r>
              <a:rPr lang="en-US" sz="1400" dirty="0" err="1" smtClean="0"/>
              <a:t>QuarkNET</a:t>
            </a:r>
            <a:r>
              <a:rPr lang="en-US" sz="1400" dirty="0" smtClean="0"/>
              <a:t> </a:t>
            </a:r>
            <a:r>
              <a:rPr lang="en-US" sz="1400" dirty="0"/>
              <a:t>is </a:t>
            </a:r>
            <a:r>
              <a:rPr lang="en-US" sz="1400" dirty="0" smtClean="0"/>
              <a:t>sponsored </a:t>
            </a:r>
            <a:r>
              <a:rPr lang="en-US" sz="1400" dirty="0"/>
              <a:t>by the National Science Foundation and the U.S. Department of Energy. </a:t>
            </a:r>
            <a:r>
              <a:rPr lang="en-US" sz="1400" dirty="0" smtClean="0"/>
              <a:t>Purdue’s </a:t>
            </a:r>
            <a:r>
              <a:rPr lang="en-US" sz="1400" dirty="0" err="1"/>
              <a:t>QuarkNet</a:t>
            </a:r>
            <a:r>
              <a:rPr lang="en-US" sz="1400" dirty="0"/>
              <a:t> Center has </a:t>
            </a:r>
            <a:r>
              <a:rPr lang="en-US" sz="1400" dirty="0" smtClean="0"/>
              <a:t>engaged high </a:t>
            </a:r>
            <a:r>
              <a:rPr lang="en-US" sz="1400" dirty="0"/>
              <a:t>school physics teachers and their students in cutting-edge high energy particle physics research. </a:t>
            </a:r>
            <a:endParaRPr lang="en-US" sz="1400" dirty="0" smtClean="0"/>
          </a:p>
          <a:p>
            <a:pPr eaLnBrk="1" hangingPunct="1"/>
            <a:endParaRPr lang="en-US" sz="1400" dirty="0"/>
          </a:p>
          <a:p>
            <a:pPr eaLnBrk="1" hangingPunct="1"/>
            <a:r>
              <a:rPr lang="en-US" sz="1400" dirty="0"/>
              <a:t>Aman </a:t>
            </a:r>
            <a:r>
              <a:rPr lang="en-US" sz="1400" dirty="0" smtClean="0"/>
              <a:t>Yadav, Tim Korb, and Susanne Hambrusch </a:t>
            </a:r>
            <a:r>
              <a:rPr lang="en-US" sz="1400" dirty="0"/>
              <a:t>are working </a:t>
            </a:r>
            <a:r>
              <a:rPr lang="en-US" sz="1400" dirty="0" smtClean="0"/>
              <a:t>on an NSF program to create just-in-time </a:t>
            </a:r>
            <a:r>
              <a:rPr lang="en-US" sz="1400" dirty="0"/>
              <a:t>teacher training modules for </a:t>
            </a:r>
            <a:r>
              <a:rPr lang="en-US" sz="1400" dirty="0" smtClean="0"/>
              <a:t>a first-year </a:t>
            </a:r>
            <a:r>
              <a:rPr lang="en-US" sz="1400" dirty="0"/>
              <a:t>computer science course offered by Project Lead the </a:t>
            </a:r>
            <a:r>
              <a:rPr lang="en-US" sz="1400" dirty="0" smtClean="0"/>
              <a:t>Way funded  </a:t>
            </a:r>
            <a:r>
              <a:rPr lang="en-US" sz="1400" dirty="0"/>
              <a:t>through one of CISE’s education related </a:t>
            </a:r>
            <a:r>
              <a:rPr lang="en-US" sz="1400" dirty="0" smtClean="0"/>
              <a:t>programs: </a:t>
            </a:r>
            <a:r>
              <a:rPr lang="en-US" sz="1400" dirty="0"/>
              <a:t>CE21</a:t>
            </a:r>
            <a:endParaRPr lang="en-US" sz="1400" dirty="0" smtClean="0"/>
          </a:p>
          <a:p>
            <a:pPr eaLnBrk="1" hangingPunct="1"/>
            <a:endParaRPr lang="en-US" sz="1400" dirty="0"/>
          </a:p>
          <a:p>
            <a:pPr eaLnBrk="1" hangingPunct="1"/>
            <a:r>
              <a:rPr lang="en-US" sz="1400" i="1" dirty="0" smtClean="0"/>
              <a:t>Using </a:t>
            </a:r>
            <a:r>
              <a:rPr lang="en-US" sz="1400" i="1" dirty="0"/>
              <a:t>Science as the “Bonding” Agent” to Inquiry and Global </a:t>
            </a:r>
            <a:r>
              <a:rPr lang="en-US" sz="1400" i="1" dirty="0" smtClean="0"/>
              <a:t>Awareness </a:t>
            </a:r>
            <a:r>
              <a:rPr lang="en-US" sz="1400" dirty="0" smtClean="0"/>
              <a:t>was a </a:t>
            </a:r>
            <a:r>
              <a:rPr lang="en-US" sz="1400" dirty="0"/>
              <a:t>three-year </a:t>
            </a:r>
            <a:r>
              <a:rPr lang="en-US" sz="1400" dirty="0" smtClean="0"/>
              <a:t>partnership with MSD </a:t>
            </a:r>
            <a:r>
              <a:rPr lang="en-US" sz="1400" dirty="0"/>
              <a:t>Washington Township </a:t>
            </a:r>
            <a:r>
              <a:rPr lang="en-US" sz="1400" dirty="0" smtClean="0"/>
              <a:t>Schools.  Teachers learned to use research-based </a:t>
            </a:r>
            <a:r>
              <a:rPr lang="en-US" sz="1400" dirty="0"/>
              <a:t>science curricular </a:t>
            </a:r>
            <a:r>
              <a:rPr lang="en-US" sz="1400" dirty="0" smtClean="0"/>
              <a:t>modules and graduate students investigated the impact of the professional development on teachers.</a:t>
            </a:r>
          </a:p>
          <a:p>
            <a:pPr eaLnBrk="1" hangingPunct="1"/>
            <a:endParaRPr lang="en-US" sz="1200" dirty="0"/>
          </a:p>
          <a:p>
            <a:pPr eaLnBrk="1" hangingPunct="1"/>
            <a:endParaRPr lang="en-US" sz="1200" dirty="0" smtClean="0"/>
          </a:p>
        </p:txBody>
      </p:sp>
      <p:sp>
        <p:nvSpPr>
          <p:cNvPr id="4100" name="Rectangle 4"/>
          <p:cNvSpPr>
            <a:spLocks noChangeArrowheads="1"/>
          </p:cNvSpPr>
          <p:nvPr/>
        </p:nvSpPr>
        <p:spPr bwMode="auto">
          <a:xfrm>
            <a:off x="0" y="6248400"/>
            <a:ext cx="9144000" cy="609600"/>
          </a:xfrm>
          <a:prstGeom prst="rect">
            <a:avLst/>
          </a:prstGeom>
          <a:gradFill rotWithShape="1">
            <a:gsLst>
              <a:gs pos="0">
                <a:schemeClr val="bg1"/>
              </a:gs>
              <a:gs pos="100000">
                <a:srgbClr val="996633"/>
              </a:gs>
            </a:gsLst>
            <a:lin ang="5400000" scaled="1"/>
          </a:gradFill>
          <a:ln w="9525">
            <a:noFill/>
            <a:miter lim="800000"/>
            <a:headEnd/>
            <a:tailEnd/>
          </a:ln>
        </p:spPr>
        <p:txBody>
          <a:bodyPr wrap="none" anchor="ctr"/>
          <a:lstStyle/>
          <a:p>
            <a:endParaRPr lang="en-US"/>
          </a:p>
        </p:txBody>
      </p:sp>
      <p:grpSp>
        <p:nvGrpSpPr>
          <p:cNvPr id="4101" name="Group 5"/>
          <p:cNvGrpSpPr>
            <a:grpSpLocks/>
          </p:cNvGrpSpPr>
          <p:nvPr/>
        </p:nvGrpSpPr>
        <p:grpSpPr bwMode="auto">
          <a:xfrm>
            <a:off x="0" y="0"/>
            <a:ext cx="9144000" cy="1538288"/>
            <a:chOff x="0" y="0"/>
            <a:chExt cx="5760" cy="969"/>
          </a:xfrm>
        </p:grpSpPr>
        <p:pic>
          <p:nvPicPr>
            <p:cNvPr id="4102" name="Picture 6" descr="outreachbannergold2"/>
            <p:cNvPicPr>
              <a:picLocks noChangeAspect="1" noChangeArrowheads="1"/>
            </p:cNvPicPr>
            <p:nvPr/>
          </p:nvPicPr>
          <p:blipFill>
            <a:blip r:embed="rId2"/>
            <a:srcRect/>
            <a:stretch>
              <a:fillRect/>
            </a:stretch>
          </p:blipFill>
          <p:spPr bwMode="auto">
            <a:xfrm>
              <a:off x="0" y="0"/>
              <a:ext cx="5760" cy="720"/>
            </a:xfrm>
            <a:prstGeom prst="rect">
              <a:avLst/>
            </a:prstGeom>
            <a:noFill/>
            <a:ln w="9525">
              <a:noFill/>
              <a:miter lim="800000"/>
              <a:headEnd/>
              <a:tailEnd/>
            </a:ln>
          </p:spPr>
        </p:pic>
        <p:pic>
          <p:nvPicPr>
            <p:cNvPr id="4103" name="Picture 7" descr="DSC_0008"/>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992" y="96"/>
              <a:ext cx="624" cy="816"/>
            </a:xfrm>
            <a:prstGeom prst="rect">
              <a:avLst/>
            </a:prstGeom>
            <a:noFill/>
            <a:ln w="9525">
              <a:solidFill>
                <a:schemeClr val="tx1"/>
              </a:solidFill>
              <a:miter lim="800000"/>
              <a:headEnd/>
              <a:tailEnd/>
            </a:ln>
          </p:spPr>
        </p:pic>
        <p:pic>
          <p:nvPicPr>
            <p:cNvPr id="4104" name="Picture 8" descr="Mvc-010f"/>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176" y="384"/>
              <a:ext cx="720" cy="585"/>
            </a:xfrm>
            <a:prstGeom prst="rect">
              <a:avLst/>
            </a:prstGeom>
            <a:noFill/>
            <a:ln w="9525">
              <a:solidFill>
                <a:schemeClr val="tx1"/>
              </a:solidFill>
              <a:miter lim="800000"/>
              <a:headEnd/>
              <a:tailEnd/>
            </a:ln>
          </p:spPr>
        </p:pic>
      </p:grpSp>
    </p:spTree>
    <p:extLst>
      <p:ext uri="{BB962C8B-B14F-4D97-AF65-F5344CB8AC3E}">
        <p14:creationId xmlns:p14="http://schemas.microsoft.com/office/powerpoint/2010/main" val="1491451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1524000"/>
            <a:ext cx="8229600" cy="990600"/>
          </a:xfrm>
        </p:spPr>
        <p:txBody>
          <a:bodyPr/>
          <a:lstStyle/>
          <a:p>
            <a:pPr eaLnBrk="1" hangingPunct="1"/>
            <a:r>
              <a:rPr lang="en-US" sz="3600" dirty="0" smtClean="0"/>
              <a:t>College of Science K-12 Outreach</a:t>
            </a:r>
          </a:p>
        </p:txBody>
      </p:sp>
      <p:sp>
        <p:nvSpPr>
          <p:cNvPr id="5123" name="Rectangle 3"/>
          <p:cNvSpPr>
            <a:spLocks noGrp="1" noChangeArrowheads="1"/>
          </p:cNvSpPr>
          <p:nvPr>
            <p:ph type="body" sz="half" idx="2"/>
          </p:nvPr>
        </p:nvSpPr>
        <p:spPr>
          <a:xfrm>
            <a:off x="457200" y="2514600"/>
            <a:ext cx="8077200" cy="3611563"/>
          </a:xfrm>
        </p:spPr>
        <p:txBody>
          <a:bodyPr/>
          <a:lstStyle/>
          <a:p>
            <a:pPr eaLnBrk="1" hangingPunct="1">
              <a:lnSpc>
                <a:spcPct val="80000"/>
              </a:lnSpc>
            </a:pPr>
            <a:r>
              <a:rPr lang="en-US" sz="2000" dirty="0" smtClean="0"/>
              <a:t>Seven staff members representing COS Departments</a:t>
            </a:r>
          </a:p>
          <a:p>
            <a:pPr lvl="1" eaLnBrk="1" hangingPunct="1">
              <a:lnSpc>
                <a:spcPct val="80000"/>
              </a:lnSpc>
            </a:pPr>
            <a:r>
              <a:rPr lang="en-US" sz="1800" dirty="0" smtClean="0"/>
              <a:t>Knowledgeable in research-based K-12 instruction, school culture, and educational policy</a:t>
            </a:r>
          </a:p>
          <a:p>
            <a:pPr lvl="1" eaLnBrk="1" hangingPunct="1">
              <a:lnSpc>
                <a:spcPct val="80000"/>
              </a:lnSpc>
            </a:pPr>
            <a:r>
              <a:rPr lang="en-US" sz="1800" dirty="0" smtClean="0"/>
              <a:t>Manage ongoing outreach and engagement programs</a:t>
            </a:r>
          </a:p>
          <a:p>
            <a:pPr eaLnBrk="1" hangingPunct="1">
              <a:lnSpc>
                <a:spcPct val="80000"/>
              </a:lnSpc>
            </a:pPr>
            <a:endParaRPr lang="en-US" sz="2000" dirty="0" smtClean="0"/>
          </a:p>
          <a:p>
            <a:pPr eaLnBrk="1" hangingPunct="1">
              <a:lnSpc>
                <a:spcPct val="80000"/>
              </a:lnSpc>
            </a:pPr>
            <a:r>
              <a:rPr lang="en-US" sz="2000" dirty="0" smtClean="0"/>
              <a:t>Active state involvement</a:t>
            </a:r>
          </a:p>
          <a:p>
            <a:pPr lvl="1" eaLnBrk="1" hangingPunct="1">
              <a:lnSpc>
                <a:spcPct val="80000"/>
              </a:lnSpc>
            </a:pPr>
            <a:r>
              <a:rPr lang="en-US" sz="1800" dirty="0" smtClean="0"/>
              <a:t>Indiana Department of Education</a:t>
            </a:r>
          </a:p>
          <a:p>
            <a:pPr lvl="1" eaLnBrk="1" hangingPunct="1">
              <a:lnSpc>
                <a:spcPct val="80000"/>
              </a:lnSpc>
            </a:pPr>
            <a:r>
              <a:rPr lang="en-US" sz="1800" dirty="0" smtClean="0"/>
              <a:t>Professional Organizations</a:t>
            </a:r>
          </a:p>
          <a:p>
            <a:pPr lvl="2" eaLnBrk="1" hangingPunct="1">
              <a:lnSpc>
                <a:spcPct val="80000"/>
              </a:lnSpc>
            </a:pPr>
            <a:r>
              <a:rPr lang="en-US" sz="1600" dirty="0" smtClean="0"/>
              <a:t>NSTA, NCTM, CSTA</a:t>
            </a:r>
            <a:r>
              <a:rPr lang="en-US" sz="1600" dirty="0"/>
              <a:t>, NABT, </a:t>
            </a:r>
            <a:r>
              <a:rPr lang="en-US" sz="1600" dirty="0" smtClean="0"/>
              <a:t>ACS, AAPT</a:t>
            </a:r>
          </a:p>
          <a:p>
            <a:pPr lvl="2" eaLnBrk="1" hangingPunct="1">
              <a:lnSpc>
                <a:spcPct val="80000"/>
              </a:lnSpc>
            </a:pPr>
            <a:r>
              <a:rPr lang="en-US" sz="1600" dirty="0"/>
              <a:t>HASTI, ICTM, IABT</a:t>
            </a:r>
            <a:r>
              <a:rPr lang="en-US" sz="1600" dirty="0" smtClean="0"/>
              <a:t>, IACT, IESTA</a:t>
            </a:r>
            <a:r>
              <a:rPr lang="en-US" sz="1600" dirty="0"/>
              <a:t>, </a:t>
            </a:r>
            <a:r>
              <a:rPr lang="en-US" sz="1600" dirty="0" smtClean="0"/>
              <a:t>INAAPT, ICE</a:t>
            </a:r>
          </a:p>
          <a:p>
            <a:pPr eaLnBrk="1" hangingPunct="1">
              <a:lnSpc>
                <a:spcPct val="80000"/>
              </a:lnSpc>
            </a:pPr>
            <a:endParaRPr lang="en-US" dirty="0"/>
          </a:p>
          <a:p>
            <a:pPr eaLnBrk="1" hangingPunct="1">
              <a:lnSpc>
                <a:spcPct val="80000"/>
              </a:lnSpc>
            </a:pPr>
            <a:endParaRPr lang="en-US" dirty="0"/>
          </a:p>
        </p:txBody>
      </p:sp>
      <p:sp>
        <p:nvSpPr>
          <p:cNvPr id="5124" name="Rectangle 4"/>
          <p:cNvSpPr>
            <a:spLocks noChangeArrowheads="1"/>
          </p:cNvSpPr>
          <p:nvPr/>
        </p:nvSpPr>
        <p:spPr bwMode="auto">
          <a:xfrm>
            <a:off x="0" y="6248400"/>
            <a:ext cx="9144000" cy="609600"/>
          </a:xfrm>
          <a:prstGeom prst="rect">
            <a:avLst/>
          </a:prstGeom>
          <a:gradFill rotWithShape="1">
            <a:gsLst>
              <a:gs pos="0">
                <a:schemeClr val="bg1"/>
              </a:gs>
              <a:gs pos="100000">
                <a:srgbClr val="996633"/>
              </a:gs>
            </a:gsLst>
            <a:lin ang="5400000" scaled="1"/>
          </a:gradFill>
          <a:ln w="9525">
            <a:noFill/>
            <a:miter lim="800000"/>
            <a:headEnd/>
            <a:tailEnd/>
          </a:ln>
        </p:spPr>
        <p:txBody>
          <a:bodyPr wrap="none" anchor="ctr"/>
          <a:lstStyle/>
          <a:p>
            <a:endParaRPr lang="en-US"/>
          </a:p>
        </p:txBody>
      </p:sp>
      <p:grpSp>
        <p:nvGrpSpPr>
          <p:cNvPr id="5125" name="Group 5"/>
          <p:cNvGrpSpPr>
            <a:grpSpLocks/>
          </p:cNvGrpSpPr>
          <p:nvPr/>
        </p:nvGrpSpPr>
        <p:grpSpPr bwMode="auto">
          <a:xfrm>
            <a:off x="0" y="0"/>
            <a:ext cx="9144000" cy="1538288"/>
            <a:chOff x="0" y="0"/>
            <a:chExt cx="5760" cy="969"/>
          </a:xfrm>
        </p:grpSpPr>
        <p:pic>
          <p:nvPicPr>
            <p:cNvPr id="5128" name="Picture 6" descr="outreachbannergold2"/>
            <p:cNvPicPr>
              <a:picLocks noChangeAspect="1" noChangeArrowheads="1"/>
            </p:cNvPicPr>
            <p:nvPr/>
          </p:nvPicPr>
          <p:blipFill>
            <a:blip r:embed="rId2"/>
            <a:srcRect/>
            <a:stretch>
              <a:fillRect/>
            </a:stretch>
          </p:blipFill>
          <p:spPr bwMode="auto">
            <a:xfrm>
              <a:off x="0" y="0"/>
              <a:ext cx="5760" cy="720"/>
            </a:xfrm>
            <a:prstGeom prst="rect">
              <a:avLst/>
            </a:prstGeom>
            <a:noFill/>
            <a:ln w="9525">
              <a:noFill/>
              <a:miter lim="800000"/>
              <a:headEnd/>
              <a:tailEnd/>
            </a:ln>
          </p:spPr>
        </p:pic>
        <p:pic>
          <p:nvPicPr>
            <p:cNvPr id="5129" name="Picture 7" descr="DSC_0008"/>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992" y="96"/>
              <a:ext cx="624" cy="816"/>
            </a:xfrm>
            <a:prstGeom prst="rect">
              <a:avLst/>
            </a:prstGeom>
            <a:noFill/>
            <a:ln w="9525">
              <a:solidFill>
                <a:schemeClr val="tx1"/>
              </a:solidFill>
              <a:miter lim="800000"/>
              <a:headEnd/>
              <a:tailEnd/>
            </a:ln>
          </p:spPr>
        </p:pic>
        <p:pic>
          <p:nvPicPr>
            <p:cNvPr id="5130" name="Picture 8" descr="Mvc-010f"/>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176" y="384"/>
              <a:ext cx="720" cy="585"/>
            </a:xfrm>
            <a:prstGeom prst="rect">
              <a:avLst/>
            </a:prstGeom>
            <a:noFill/>
            <a:ln w="9525">
              <a:solidFill>
                <a:schemeClr val="tx1"/>
              </a:solidFill>
              <a:miter lim="800000"/>
              <a:headEnd/>
              <a:tailEnd/>
            </a:ln>
          </p:spPr>
        </p:pic>
      </p:grpSp>
      <p:pic>
        <p:nvPicPr>
          <p:cNvPr id="10" name="Picture 2"/>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614332" y="5384160"/>
            <a:ext cx="1790554" cy="1188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4" descr="frankfort 20060613 126"/>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5404886" y="5384160"/>
            <a:ext cx="1891148" cy="1188720"/>
          </a:xfrm>
          <a:prstGeom prst="rect">
            <a:avLst/>
          </a:prstGeom>
          <a:noFill/>
          <a:ln w="9525">
            <a:noFill/>
            <a:miter lim="800000"/>
            <a:headEnd/>
            <a:tailEnd/>
          </a:ln>
        </p:spPr>
      </p:pic>
      <p:pic>
        <p:nvPicPr>
          <p:cNvPr id="12" name="Picture 12" descr="DSCF1894"/>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6350460" y="3733800"/>
            <a:ext cx="1828800" cy="1290917"/>
          </a:xfrm>
          <a:prstGeom prst="rect">
            <a:avLst/>
          </a:prstGeom>
          <a:noFill/>
          <a:ln w="9525">
            <a:noFill/>
            <a:miter lim="800000"/>
            <a:headEnd/>
            <a:tailEnd/>
          </a:ln>
        </p:spPr>
      </p:pic>
      <p:pic>
        <p:nvPicPr>
          <p:cNvPr id="13" name="Picture 21" descr="2006 100_5079"/>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229856" y="5384160"/>
            <a:ext cx="1575555" cy="1188720"/>
          </a:xfrm>
          <a:prstGeom prst="rect">
            <a:avLst/>
          </a:prstGeom>
          <a:noFill/>
          <a:ln w="9525">
            <a:noFill/>
            <a:miter lim="800000"/>
            <a:headEnd/>
            <a:tailEnd/>
          </a:ln>
        </p:spPr>
      </p:pic>
      <p:pic>
        <p:nvPicPr>
          <p:cNvPr id="14" name="Picture 12" descr="DSC_0012"/>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1805411" y="5384160"/>
            <a:ext cx="1808921" cy="1188720"/>
          </a:xfrm>
          <a:prstGeom prst="rect">
            <a:avLst/>
          </a:prstGeom>
          <a:noFill/>
          <a:ln w="9525">
            <a:noFill/>
            <a:miter lim="800000"/>
            <a:headEnd/>
            <a:tailEnd/>
          </a:ln>
        </p:spPr>
      </p:pic>
      <p:pic>
        <p:nvPicPr>
          <p:cNvPr id="15" name="Picture 11" descr="DSCF1833"/>
          <p:cNvPicPr>
            <a:picLocks noChangeAspect="1" noChangeArrowheads="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7231380" y="5384160"/>
            <a:ext cx="1684020" cy="118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0"/>
            <a:ext cx="8229600" cy="990600"/>
          </a:xfrm>
        </p:spPr>
        <p:txBody>
          <a:bodyPr/>
          <a:lstStyle/>
          <a:p>
            <a:pPr eaLnBrk="1" hangingPunct="1"/>
            <a:r>
              <a:rPr lang="en-US" sz="4000" dirty="0"/>
              <a:t>College of Science K-12 Outreach</a:t>
            </a:r>
            <a:endParaRPr lang="en-US" dirty="0" smtClean="0"/>
          </a:p>
        </p:txBody>
      </p:sp>
      <p:sp>
        <p:nvSpPr>
          <p:cNvPr id="4099" name="Rectangle 3"/>
          <p:cNvSpPr>
            <a:spLocks noGrp="1" noChangeArrowheads="1"/>
          </p:cNvSpPr>
          <p:nvPr>
            <p:ph type="body" idx="1"/>
          </p:nvPr>
        </p:nvSpPr>
        <p:spPr>
          <a:xfrm>
            <a:off x="457200" y="2514600"/>
            <a:ext cx="8229600" cy="3733800"/>
          </a:xfrm>
        </p:spPr>
        <p:txBody>
          <a:bodyPr/>
          <a:lstStyle/>
          <a:p>
            <a:pPr eaLnBrk="1" hangingPunct="1"/>
            <a:endParaRPr lang="en-US" sz="1200" dirty="0"/>
          </a:p>
          <a:p>
            <a:pPr eaLnBrk="1" hangingPunct="1"/>
            <a:endParaRPr lang="en-US" sz="1200" dirty="0" smtClean="0"/>
          </a:p>
        </p:txBody>
      </p:sp>
      <p:sp>
        <p:nvSpPr>
          <p:cNvPr id="4100" name="Rectangle 4"/>
          <p:cNvSpPr>
            <a:spLocks noChangeArrowheads="1"/>
          </p:cNvSpPr>
          <p:nvPr/>
        </p:nvSpPr>
        <p:spPr bwMode="auto">
          <a:xfrm>
            <a:off x="0" y="6248400"/>
            <a:ext cx="9144000" cy="609600"/>
          </a:xfrm>
          <a:prstGeom prst="rect">
            <a:avLst/>
          </a:prstGeom>
          <a:gradFill rotWithShape="1">
            <a:gsLst>
              <a:gs pos="0">
                <a:schemeClr val="bg1"/>
              </a:gs>
              <a:gs pos="100000">
                <a:srgbClr val="996633"/>
              </a:gs>
            </a:gsLst>
            <a:lin ang="5400000" scaled="1"/>
          </a:gradFill>
          <a:ln w="9525">
            <a:noFill/>
            <a:miter lim="800000"/>
            <a:headEnd/>
            <a:tailEnd/>
          </a:ln>
        </p:spPr>
        <p:txBody>
          <a:bodyPr wrap="none" anchor="ctr"/>
          <a:lstStyle/>
          <a:p>
            <a:endParaRPr lang="en-US"/>
          </a:p>
        </p:txBody>
      </p:sp>
      <p:grpSp>
        <p:nvGrpSpPr>
          <p:cNvPr id="4101" name="Group 5"/>
          <p:cNvGrpSpPr>
            <a:grpSpLocks/>
          </p:cNvGrpSpPr>
          <p:nvPr/>
        </p:nvGrpSpPr>
        <p:grpSpPr bwMode="auto">
          <a:xfrm>
            <a:off x="0" y="0"/>
            <a:ext cx="9144000" cy="1538288"/>
            <a:chOff x="0" y="0"/>
            <a:chExt cx="5760" cy="969"/>
          </a:xfrm>
        </p:grpSpPr>
        <p:pic>
          <p:nvPicPr>
            <p:cNvPr id="4102" name="Picture 6" descr="outreachbannergold2"/>
            <p:cNvPicPr>
              <a:picLocks noChangeAspect="1" noChangeArrowheads="1"/>
            </p:cNvPicPr>
            <p:nvPr/>
          </p:nvPicPr>
          <p:blipFill>
            <a:blip r:embed="rId2"/>
            <a:srcRect/>
            <a:stretch>
              <a:fillRect/>
            </a:stretch>
          </p:blipFill>
          <p:spPr bwMode="auto">
            <a:xfrm>
              <a:off x="0" y="0"/>
              <a:ext cx="5760" cy="720"/>
            </a:xfrm>
            <a:prstGeom prst="rect">
              <a:avLst/>
            </a:prstGeom>
            <a:noFill/>
            <a:ln w="9525">
              <a:noFill/>
              <a:miter lim="800000"/>
              <a:headEnd/>
              <a:tailEnd/>
            </a:ln>
          </p:spPr>
        </p:pic>
        <p:pic>
          <p:nvPicPr>
            <p:cNvPr id="4103" name="Picture 7" descr="DSC_0008"/>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992" y="96"/>
              <a:ext cx="624" cy="816"/>
            </a:xfrm>
            <a:prstGeom prst="rect">
              <a:avLst/>
            </a:prstGeom>
            <a:noFill/>
            <a:ln w="9525">
              <a:solidFill>
                <a:schemeClr val="tx1"/>
              </a:solidFill>
              <a:miter lim="800000"/>
              <a:headEnd/>
              <a:tailEnd/>
            </a:ln>
          </p:spPr>
        </p:pic>
        <p:pic>
          <p:nvPicPr>
            <p:cNvPr id="4104" name="Picture 8" descr="Mvc-010f"/>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176" y="384"/>
              <a:ext cx="720" cy="585"/>
            </a:xfrm>
            <a:prstGeom prst="rect">
              <a:avLst/>
            </a:prstGeom>
            <a:noFill/>
            <a:ln w="9525">
              <a:solidFill>
                <a:schemeClr val="tx1"/>
              </a:solidFill>
              <a:miter lim="800000"/>
              <a:headEnd/>
              <a:tailEnd/>
            </a:ln>
          </p:spPr>
        </p:pic>
      </p:grpSp>
      <p:graphicFrame>
        <p:nvGraphicFramePr>
          <p:cNvPr id="2" name="Table 1"/>
          <p:cNvGraphicFramePr>
            <a:graphicFrameLocks noGrp="1"/>
          </p:cNvGraphicFramePr>
          <p:nvPr>
            <p:extLst>
              <p:ext uri="{D42A27DB-BD31-4B8C-83A1-F6EECF244321}">
                <p14:modId xmlns:p14="http://schemas.microsoft.com/office/powerpoint/2010/main" val="952349335"/>
              </p:ext>
            </p:extLst>
          </p:nvPr>
        </p:nvGraphicFramePr>
        <p:xfrm>
          <a:off x="762000" y="2448560"/>
          <a:ext cx="7658100" cy="3505200"/>
        </p:xfrm>
        <a:graphic>
          <a:graphicData uri="http://schemas.openxmlformats.org/drawingml/2006/table">
            <a:tbl>
              <a:tblPr firstRow="1" bandRow="1">
                <a:tableStyleId>{5940675A-B579-460E-94D1-54222C63F5DA}</a:tableStyleId>
              </a:tblPr>
              <a:tblGrid>
                <a:gridCol w="2743200"/>
                <a:gridCol w="2057400"/>
                <a:gridCol w="2857500"/>
              </a:tblGrid>
              <a:tr h="370840">
                <a:tc>
                  <a:txBody>
                    <a:bodyPr/>
                    <a:lstStyle/>
                    <a:p>
                      <a:r>
                        <a:rPr lang="en-US" dirty="0" smtClean="0"/>
                        <a:t>General</a:t>
                      </a:r>
                      <a:endParaRPr lang="en-US" dirty="0"/>
                    </a:p>
                  </a:txBody>
                  <a:tcPr/>
                </a:tc>
                <a:tc>
                  <a:txBody>
                    <a:bodyPr/>
                    <a:lstStyle/>
                    <a:p>
                      <a:r>
                        <a:rPr lang="en-US" dirty="0" smtClean="0"/>
                        <a:t>Bill Walker</a:t>
                      </a:r>
                      <a:endParaRPr lang="en-US" dirty="0"/>
                    </a:p>
                  </a:txBody>
                  <a:tcPr/>
                </a:tc>
                <a:tc>
                  <a:txBody>
                    <a:bodyPr/>
                    <a:lstStyle/>
                    <a:p>
                      <a:r>
                        <a:rPr lang="en-US" dirty="0" smtClean="0">
                          <a:hlinkClick r:id="rId5"/>
                        </a:rPr>
                        <a:t>wswalker@purdue.edu</a:t>
                      </a:r>
                      <a:r>
                        <a:rPr lang="en-US" dirty="0" smtClean="0"/>
                        <a:t> </a:t>
                      </a:r>
                      <a:endParaRPr lang="en-US" dirty="0"/>
                    </a:p>
                  </a:txBody>
                  <a:tcPr/>
                </a:tc>
              </a:tr>
              <a:tr h="370840">
                <a:tc>
                  <a:txBody>
                    <a:bodyPr/>
                    <a:lstStyle/>
                    <a:p>
                      <a:r>
                        <a:rPr lang="en-US" dirty="0" smtClean="0"/>
                        <a:t>Biology</a:t>
                      </a:r>
                      <a:endParaRPr lang="en-US" dirty="0"/>
                    </a:p>
                  </a:txBody>
                  <a:tcPr/>
                </a:tc>
                <a:tc>
                  <a:txBody>
                    <a:bodyPr/>
                    <a:lstStyle/>
                    <a:p>
                      <a:r>
                        <a:rPr lang="en-US" dirty="0" smtClean="0"/>
                        <a:t>Isidore Julien</a:t>
                      </a:r>
                      <a:endParaRPr lang="en-US" dirty="0"/>
                    </a:p>
                  </a:txBody>
                  <a:tcPr/>
                </a:tc>
                <a:tc>
                  <a:txBody>
                    <a:bodyPr/>
                    <a:lstStyle/>
                    <a:p>
                      <a:r>
                        <a:rPr lang="en-US" dirty="0" smtClean="0">
                          <a:hlinkClick r:id="rId6"/>
                        </a:rPr>
                        <a:t>julieni@purdue.edu</a:t>
                      </a:r>
                      <a:endParaRPr lang="en-US" dirty="0"/>
                    </a:p>
                  </a:txBody>
                  <a:tcPr/>
                </a:tc>
              </a:tr>
              <a:tr h="370840">
                <a:tc>
                  <a:txBody>
                    <a:bodyPr/>
                    <a:lstStyle/>
                    <a:p>
                      <a:r>
                        <a:rPr lang="en-US" dirty="0" smtClean="0"/>
                        <a:t>Chemistry</a:t>
                      </a:r>
                      <a:endParaRPr lang="en-US" dirty="0"/>
                    </a:p>
                  </a:txBody>
                  <a:tcPr/>
                </a:tc>
                <a:tc>
                  <a:txBody>
                    <a:bodyPr/>
                    <a:lstStyle/>
                    <a:p>
                      <a:r>
                        <a:rPr lang="en-US" dirty="0" smtClean="0"/>
                        <a:t>Bill Bayley</a:t>
                      </a:r>
                      <a:endParaRPr lang="en-US" dirty="0"/>
                    </a:p>
                  </a:txBody>
                  <a:tcPr/>
                </a:tc>
                <a:tc>
                  <a:txBody>
                    <a:bodyPr/>
                    <a:lstStyle/>
                    <a:p>
                      <a:r>
                        <a:rPr lang="en-US" dirty="0" smtClean="0">
                          <a:hlinkClick r:id="rId7"/>
                        </a:rPr>
                        <a:t>wbayley@purdue.edu</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Computer Science</a:t>
                      </a:r>
                    </a:p>
                  </a:txBody>
                  <a:tcPr/>
                </a:tc>
                <a:tc>
                  <a:txBody>
                    <a:bodyPr/>
                    <a:lstStyle/>
                    <a:p>
                      <a:r>
                        <a:rPr lang="en-US" dirty="0" smtClean="0"/>
                        <a:t>Phil Sands</a:t>
                      </a:r>
                      <a:endParaRPr lang="en-US" dirty="0"/>
                    </a:p>
                  </a:txBody>
                  <a:tcPr/>
                </a:tc>
                <a:tc>
                  <a:txBody>
                    <a:bodyPr/>
                    <a:lstStyle/>
                    <a:p>
                      <a:r>
                        <a:rPr lang="en-US" dirty="0" smtClean="0">
                          <a:hlinkClick r:id="rId8"/>
                        </a:rPr>
                        <a:t>psands@purdue.edu</a:t>
                      </a:r>
                      <a:r>
                        <a:rPr lang="en-US" dirty="0" smtClean="0"/>
                        <a:t> </a:t>
                      </a:r>
                      <a:endParaRPr lang="en-US" dirty="0"/>
                    </a:p>
                  </a:txBody>
                  <a:tcPr/>
                </a:tc>
              </a:tr>
              <a:tr h="370840">
                <a:tc>
                  <a:txBody>
                    <a:bodyPr/>
                    <a:lstStyle/>
                    <a:p>
                      <a:r>
                        <a:rPr lang="en-US" dirty="0" smtClean="0"/>
                        <a:t>Earth, Atmospheric,</a:t>
                      </a:r>
                      <a:r>
                        <a:rPr lang="en-US" baseline="0" dirty="0" smtClean="0"/>
                        <a:t> and Planetary Sciences</a:t>
                      </a:r>
                      <a:endParaRPr lang="en-US" dirty="0"/>
                    </a:p>
                  </a:txBody>
                  <a:tcPr/>
                </a:tc>
                <a:tc>
                  <a:txBody>
                    <a:bodyPr/>
                    <a:lstStyle/>
                    <a:p>
                      <a:r>
                        <a:rPr lang="en-US" dirty="0" smtClean="0"/>
                        <a:t>Steven Smith</a:t>
                      </a:r>
                      <a:endParaRPr lang="en-US" dirty="0"/>
                    </a:p>
                  </a:txBody>
                  <a:tcPr/>
                </a:tc>
                <a:tc>
                  <a:txBody>
                    <a:bodyPr/>
                    <a:lstStyle/>
                    <a:p>
                      <a:r>
                        <a:rPr lang="en-US" dirty="0" smtClean="0">
                          <a:hlinkClick r:id="rId9"/>
                        </a:rPr>
                        <a:t>mrsmith@purdue.edu</a:t>
                      </a:r>
                      <a:r>
                        <a:rPr lang="en-US" dirty="0" smtClean="0"/>
                        <a:t> </a:t>
                      </a:r>
                      <a:endParaRPr lang="en-US" dirty="0"/>
                    </a:p>
                  </a:txBody>
                  <a:tcPr/>
                </a:tc>
              </a:tr>
              <a:tr h="370840">
                <a:tc>
                  <a:txBody>
                    <a:bodyPr/>
                    <a:lstStyle/>
                    <a:p>
                      <a:r>
                        <a:rPr lang="en-US" dirty="0" smtClean="0"/>
                        <a:t>Mathematics/Statistics</a:t>
                      </a:r>
                      <a:endParaRPr lang="en-US" dirty="0"/>
                    </a:p>
                  </a:txBody>
                  <a:tcPr/>
                </a:tc>
                <a:tc>
                  <a:txBody>
                    <a:bodyPr/>
                    <a:lstStyle/>
                    <a:p>
                      <a:r>
                        <a:rPr lang="en-US" dirty="0" smtClean="0"/>
                        <a:t>Bill Walker</a:t>
                      </a:r>
                      <a:endParaRPr lang="en-US" dirty="0"/>
                    </a:p>
                  </a:txBody>
                  <a:tcPr/>
                </a:tc>
                <a:tc>
                  <a:txBody>
                    <a:bodyPr/>
                    <a:lstStyle/>
                    <a:p>
                      <a:r>
                        <a:rPr lang="en-US" dirty="0" smtClean="0">
                          <a:hlinkClick r:id="rId5"/>
                        </a:rPr>
                        <a:t>wswalker@purdue.edu</a:t>
                      </a:r>
                      <a:r>
                        <a:rPr lang="en-US" dirty="0" smtClean="0"/>
                        <a:t> </a:t>
                      </a:r>
                      <a:endParaRPr lang="en-US" dirty="0"/>
                    </a:p>
                  </a:txBody>
                  <a:tcPr/>
                </a:tc>
              </a:tr>
              <a:tr h="370840">
                <a:tc>
                  <a:txBody>
                    <a:bodyPr/>
                    <a:lstStyle/>
                    <a:p>
                      <a:r>
                        <a:rPr lang="en-US" dirty="0" smtClean="0"/>
                        <a:t>Physics</a:t>
                      </a:r>
                      <a:endParaRPr lang="en-US" dirty="0"/>
                    </a:p>
                  </a:txBody>
                  <a:tcPr/>
                </a:tc>
                <a:tc>
                  <a:txBody>
                    <a:bodyPr/>
                    <a:lstStyle/>
                    <a:p>
                      <a:r>
                        <a:rPr lang="en-US" dirty="0" smtClean="0"/>
                        <a:t>David Sederberg</a:t>
                      </a:r>
                      <a:endParaRPr lang="en-US" dirty="0"/>
                    </a:p>
                  </a:txBody>
                  <a:tcPr/>
                </a:tc>
                <a:tc>
                  <a:txBody>
                    <a:bodyPr/>
                    <a:lstStyle/>
                    <a:p>
                      <a:r>
                        <a:rPr lang="en-US" dirty="0" smtClean="0">
                          <a:hlinkClick r:id="rId10"/>
                        </a:rPr>
                        <a:t>dsederbe@purdue.edu</a:t>
                      </a:r>
                      <a:endParaRPr lang="en-US" dirty="0"/>
                    </a:p>
                  </a:txBody>
                  <a:tcPr/>
                </a:tc>
              </a:tr>
              <a:tr h="370840">
                <a:tc>
                  <a:txBody>
                    <a:bodyPr/>
                    <a:lstStyle/>
                    <a:p>
                      <a:r>
                        <a:rPr lang="en-US" dirty="0" smtClean="0"/>
                        <a:t>Science Express</a:t>
                      </a:r>
                      <a:endParaRPr lang="en-US" dirty="0"/>
                    </a:p>
                  </a:txBody>
                  <a:tcPr/>
                </a:tc>
                <a:tc>
                  <a:txBody>
                    <a:bodyPr/>
                    <a:lstStyle/>
                    <a:p>
                      <a:r>
                        <a:rPr lang="en-US" dirty="0" smtClean="0"/>
                        <a:t>Bill Bayley and Zach Grigsby</a:t>
                      </a:r>
                      <a:endParaRPr lang="en-US" dirty="0"/>
                    </a:p>
                  </a:txBody>
                  <a:tcPr/>
                </a:tc>
                <a:tc>
                  <a:txBody>
                    <a:bodyPr/>
                    <a:lstStyle/>
                    <a:p>
                      <a:r>
                        <a:rPr lang="en-US" dirty="0" smtClean="0">
                          <a:hlinkClick r:id="rId7"/>
                        </a:rPr>
                        <a:t>wbayley@purdue.edu</a:t>
                      </a:r>
                      <a:r>
                        <a:rPr lang="en-US" dirty="0" smtClean="0"/>
                        <a:t/>
                      </a:r>
                      <a:br>
                        <a:rPr lang="en-US" dirty="0" smtClean="0"/>
                      </a:br>
                      <a:r>
                        <a:rPr lang="en-US" dirty="0" smtClean="0">
                          <a:hlinkClick r:id="rId11"/>
                        </a:rPr>
                        <a:t>zgrigsby@purdue.edu</a:t>
                      </a:r>
                      <a:r>
                        <a:rPr lang="en-US" dirty="0" smtClean="0"/>
                        <a:t> </a:t>
                      </a:r>
                      <a:endParaRPr lang="en-US" dirty="0"/>
                    </a:p>
                  </a:txBody>
                  <a:tcPr/>
                </a:tc>
              </a:tr>
            </a:tbl>
          </a:graphicData>
        </a:graphic>
      </p:graphicFrame>
    </p:spTree>
    <p:extLst>
      <p:ext uri="{BB962C8B-B14F-4D97-AF65-F5344CB8AC3E}">
        <p14:creationId xmlns:p14="http://schemas.microsoft.com/office/powerpoint/2010/main" val="2321423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1524000"/>
            <a:ext cx="8229600" cy="990600"/>
          </a:xfrm>
        </p:spPr>
        <p:txBody>
          <a:bodyPr/>
          <a:lstStyle/>
          <a:p>
            <a:pPr eaLnBrk="1" hangingPunct="1"/>
            <a:r>
              <a:rPr lang="en-US" sz="3200" dirty="0" smtClean="0"/>
              <a:t>Suggestions for Work with K-12 Partners</a:t>
            </a:r>
          </a:p>
        </p:txBody>
      </p:sp>
      <p:sp>
        <p:nvSpPr>
          <p:cNvPr id="5123" name="Rectangle 3"/>
          <p:cNvSpPr>
            <a:spLocks noGrp="1" noChangeArrowheads="1"/>
          </p:cNvSpPr>
          <p:nvPr>
            <p:ph type="body" sz="half" idx="2"/>
          </p:nvPr>
        </p:nvSpPr>
        <p:spPr>
          <a:xfrm>
            <a:off x="457200" y="2514600"/>
            <a:ext cx="8077200" cy="3611563"/>
          </a:xfrm>
        </p:spPr>
        <p:txBody>
          <a:bodyPr/>
          <a:lstStyle/>
          <a:p>
            <a:pPr eaLnBrk="1" hangingPunct="1">
              <a:lnSpc>
                <a:spcPct val="80000"/>
              </a:lnSpc>
            </a:pPr>
            <a:r>
              <a:rPr lang="en-US" sz="1800" dirty="0" smtClean="0"/>
              <a:t>Get to know your K-12 partners</a:t>
            </a:r>
          </a:p>
          <a:p>
            <a:pPr lvl="1" eaLnBrk="1" hangingPunct="1">
              <a:lnSpc>
                <a:spcPct val="80000"/>
              </a:lnSpc>
            </a:pPr>
            <a:r>
              <a:rPr lang="en-US" sz="1600" dirty="0" smtClean="0"/>
              <a:t>Academic standards and accountability testing</a:t>
            </a:r>
          </a:p>
          <a:p>
            <a:pPr lvl="1" eaLnBrk="1" hangingPunct="1">
              <a:lnSpc>
                <a:spcPct val="80000"/>
              </a:lnSpc>
            </a:pPr>
            <a:r>
              <a:rPr lang="en-US" sz="1600" dirty="0" smtClean="0"/>
              <a:t>Teacher evaluation programs</a:t>
            </a:r>
          </a:p>
          <a:p>
            <a:pPr eaLnBrk="1" hangingPunct="1">
              <a:lnSpc>
                <a:spcPct val="80000"/>
              </a:lnSpc>
            </a:pPr>
            <a:endParaRPr lang="en-US" sz="2000" dirty="0"/>
          </a:p>
          <a:p>
            <a:pPr eaLnBrk="1" hangingPunct="1">
              <a:lnSpc>
                <a:spcPct val="80000"/>
              </a:lnSpc>
            </a:pPr>
            <a:r>
              <a:rPr lang="en-US" sz="1800" dirty="0" smtClean="0"/>
              <a:t>Leverage existing programs</a:t>
            </a:r>
          </a:p>
          <a:p>
            <a:pPr lvl="1" eaLnBrk="1" hangingPunct="1">
              <a:lnSpc>
                <a:spcPct val="80000"/>
              </a:lnSpc>
            </a:pPr>
            <a:r>
              <a:rPr lang="en-US" sz="1600" dirty="0"/>
              <a:t>Science Express</a:t>
            </a:r>
          </a:p>
          <a:p>
            <a:pPr lvl="2" eaLnBrk="1" hangingPunct="1">
              <a:lnSpc>
                <a:spcPct val="80000"/>
              </a:lnSpc>
            </a:pPr>
            <a:r>
              <a:rPr lang="en-US" sz="1200" dirty="0"/>
              <a:t>Science Express delivers research grade scientific instruments to high schools </a:t>
            </a:r>
            <a:r>
              <a:rPr lang="en-US" sz="1200" dirty="0" smtClean="0"/>
              <a:t>in </a:t>
            </a:r>
            <a:r>
              <a:rPr lang="en-US" sz="1200" dirty="0"/>
              <a:t>Indiana</a:t>
            </a:r>
          </a:p>
          <a:p>
            <a:pPr lvl="2" eaLnBrk="1" hangingPunct="1">
              <a:lnSpc>
                <a:spcPct val="80000"/>
              </a:lnSpc>
            </a:pPr>
            <a:r>
              <a:rPr lang="en-US" sz="1200" dirty="0"/>
              <a:t>In </a:t>
            </a:r>
            <a:r>
              <a:rPr lang="en-US" sz="1200" dirty="0" smtClean="0"/>
              <a:t>2012-2013 </a:t>
            </a:r>
            <a:r>
              <a:rPr lang="en-US" sz="1200" dirty="0"/>
              <a:t>over 100 teachers </a:t>
            </a:r>
            <a:r>
              <a:rPr lang="en-US" sz="1200" dirty="0" smtClean="0"/>
              <a:t>participated with over </a:t>
            </a:r>
            <a:r>
              <a:rPr lang="en-US" sz="1200" dirty="0"/>
              <a:t>23,000 </a:t>
            </a:r>
            <a:r>
              <a:rPr lang="en-US" sz="1200" dirty="0" smtClean="0"/>
              <a:t>student-instrument interactions</a:t>
            </a:r>
          </a:p>
          <a:p>
            <a:pPr lvl="1" eaLnBrk="1" hangingPunct="1">
              <a:lnSpc>
                <a:spcPct val="80000"/>
              </a:lnSpc>
            </a:pPr>
            <a:r>
              <a:rPr lang="en-US" sz="1600" dirty="0" smtClean="0"/>
              <a:t>School partnerships</a:t>
            </a:r>
          </a:p>
          <a:p>
            <a:pPr eaLnBrk="1" hangingPunct="1">
              <a:lnSpc>
                <a:spcPct val="80000"/>
              </a:lnSpc>
            </a:pPr>
            <a:endParaRPr lang="en-US" sz="1800" dirty="0"/>
          </a:p>
          <a:p>
            <a:pPr eaLnBrk="1" hangingPunct="1">
              <a:lnSpc>
                <a:spcPct val="80000"/>
              </a:lnSpc>
            </a:pPr>
            <a:r>
              <a:rPr lang="en-US" sz="1800" dirty="0"/>
              <a:t>Opportunities for scholarly work in K-12 engagement</a:t>
            </a:r>
          </a:p>
          <a:p>
            <a:pPr lvl="1" eaLnBrk="1" hangingPunct="1">
              <a:lnSpc>
                <a:spcPct val="80000"/>
              </a:lnSpc>
            </a:pPr>
            <a:r>
              <a:rPr lang="en-US" sz="1400" dirty="0"/>
              <a:t>Journal of Higher Education Outreach and </a:t>
            </a:r>
            <a:r>
              <a:rPr lang="en-US" sz="1400" dirty="0" smtClean="0"/>
              <a:t>Engagement</a:t>
            </a:r>
          </a:p>
          <a:p>
            <a:pPr lvl="1" eaLnBrk="1" hangingPunct="1">
              <a:lnSpc>
                <a:spcPct val="80000"/>
              </a:lnSpc>
            </a:pPr>
            <a:r>
              <a:rPr lang="en-US" sz="1400" dirty="0" smtClean="0"/>
              <a:t>Journal </a:t>
            </a:r>
            <a:r>
              <a:rPr lang="en-US" sz="1400" dirty="0"/>
              <a:t>of Community Engagement and </a:t>
            </a:r>
            <a:r>
              <a:rPr lang="en-US" sz="1400" dirty="0" smtClean="0"/>
              <a:t>Scholarship</a:t>
            </a:r>
          </a:p>
          <a:p>
            <a:pPr eaLnBrk="1" hangingPunct="1">
              <a:lnSpc>
                <a:spcPct val="80000"/>
              </a:lnSpc>
            </a:pPr>
            <a:endParaRPr lang="en-US" sz="1800" dirty="0" smtClean="0"/>
          </a:p>
          <a:p>
            <a:pPr eaLnBrk="1" hangingPunct="1">
              <a:lnSpc>
                <a:spcPct val="80000"/>
              </a:lnSpc>
            </a:pPr>
            <a:r>
              <a:rPr lang="en-US" sz="1800" dirty="0" smtClean="0"/>
              <a:t>Plan broader impact with K-12 early in the process and include funding</a:t>
            </a:r>
            <a:endParaRPr lang="en-US" sz="1800" dirty="0"/>
          </a:p>
        </p:txBody>
      </p:sp>
      <p:sp>
        <p:nvSpPr>
          <p:cNvPr id="5124" name="Rectangle 4"/>
          <p:cNvSpPr>
            <a:spLocks noChangeArrowheads="1"/>
          </p:cNvSpPr>
          <p:nvPr/>
        </p:nvSpPr>
        <p:spPr bwMode="auto">
          <a:xfrm>
            <a:off x="0" y="6248400"/>
            <a:ext cx="9144000" cy="609600"/>
          </a:xfrm>
          <a:prstGeom prst="rect">
            <a:avLst/>
          </a:prstGeom>
          <a:gradFill rotWithShape="1">
            <a:gsLst>
              <a:gs pos="0">
                <a:schemeClr val="bg1"/>
              </a:gs>
              <a:gs pos="100000">
                <a:srgbClr val="996633"/>
              </a:gs>
            </a:gsLst>
            <a:lin ang="5400000" scaled="1"/>
          </a:gradFill>
          <a:ln w="9525">
            <a:noFill/>
            <a:miter lim="800000"/>
            <a:headEnd/>
            <a:tailEnd/>
          </a:ln>
        </p:spPr>
        <p:txBody>
          <a:bodyPr wrap="none" anchor="ctr"/>
          <a:lstStyle/>
          <a:p>
            <a:endParaRPr lang="en-US"/>
          </a:p>
        </p:txBody>
      </p:sp>
      <p:grpSp>
        <p:nvGrpSpPr>
          <p:cNvPr id="5125" name="Group 5"/>
          <p:cNvGrpSpPr>
            <a:grpSpLocks/>
          </p:cNvGrpSpPr>
          <p:nvPr/>
        </p:nvGrpSpPr>
        <p:grpSpPr bwMode="auto">
          <a:xfrm>
            <a:off x="0" y="0"/>
            <a:ext cx="9144000" cy="1538288"/>
            <a:chOff x="0" y="0"/>
            <a:chExt cx="5760" cy="969"/>
          </a:xfrm>
        </p:grpSpPr>
        <p:pic>
          <p:nvPicPr>
            <p:cNvPr id="5128" name="Picture 6" descr="outreachbannergold2"/>
            <p:cNvPicPr>
              <a:picLocks noChangeAspect="1" noChangeArrowheads="1"/>
            </p:cNvPicPr>
            <p:nvPr/>
          </p:nvPicPr>
          <p:blipFill>
            <a:blip r:embed="rId2"/>
            <a:srcRect/>
            <a:stretch>
              <a:fillRect/>
            </a:stretch>
          </p:blipFill>
          <p:spPr bwMode="auto">
            <a:xfrm>
              <a:off x="0" y="0"/>
              <a:ext cx="5760" cy="720"/>
            </a:xfrm>
            <a:prstGeom prst="rect">
              <a:avLst/>
            </a:prstGeom>
            <a:noFill/>
            <a:ln w="9525">
              <a:noFill/>
              <a:miter lim="800000"/>
              <a:headEnd/>
              <a:tailEnd/>
            </a:ln>
          </p:spPr>
        </p:pic>
        <p:pic>
          <p:nvPicPr>
            <p:cNvPr id="5129" name="Picture 7" descr="DSC_0008"/>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992" y="96"/>
              <a:ext cx="624" cy="816"/>
            </a:xfrm>
            <a:prstGeom prst="rect">
              <a:avLst/>
            </a:prstGeom>
            <a:noFill/>
            <a:ln w="9525">
              <a:solidFill>
                <a:schemeClr val="tx1"/>
              </a:solidFill>
              <a:miter lim="800000"/>
              <a:headEnd/>
              <a:tailEnd/>
            </a:ln>
          </p:spPr>
        </p:pic>
        <p:pic>
          <p:nvPicPr>
            <p:cNvPr id="5130" name="Picture 8" descr="Mvc-010f"/>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176" y="384"/>
              <a:ext cx="720" cy="585"/>
            </a:xfrm>
            <a:prstGeom prst="rect">
              <a:avLst/>
            </a:prstGeom>
            <a:noFill/>
            <a:ln w="9525">
              <a:solidFill>
                <a:schemeClr val="tx1"/>
              </a:solidFill>
              <a:miter lim="800000"/>
              <a:headEnd/>
              <a:tailEnd/>
            </a:ln>
          </p:spPr>
        </p:pic>
      </p:grpSp>
      <p:pic>
        <p:nvPicPr>
          <p:cNvPr id="9" name="Picture 14" descr="DSC00007"/>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4953000" y="3073891"/>
            <a:ext cx="1280160" cy="960120"/>
          </a:xfrm>
          <a:prstGeom prst="rect">
            <a:avLst/>
          </a:prstGeom>
          <a:noFill/>
          <a:ln w="9525">
            <a:noFill/>
            <a:miter lim="800000"/>
            <a:headEnd/>
            <a:tailEnd/>
          </a:ln>
        </p:spPr>
      </p:pic>
      <p:pic>
        <p:nvPicPr>
          <p:cNvPr id="11" name="Picture 17" descr="100_0420b"/>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6149340" y="2383160"/>
            <a:ext cx="2103120" cy="1381462"/>
          </a:xfrm>
          <a:prstGeom prst="rect">
            <a:avLst/>
          </a:prstGeom>
          <a:noFill/>
          <a:ln w="9525">
            <a:noFill/>
            <a:miter lim="800000"/>
            <a:headEnd/>
            <a:tailEnd/>
          </a:ln>
        </p:spPr>
      </p:pic>
      <p:pic>
        <p:nvPicPr>
          <p:cNvPr id="12" name="Picture 13" descr="fsp20061013040"/>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6591300" y="4572000"/>
            <a:ext cx="1828800" cy="1250575"/>
          </a:xfrm>
          <a:prstGeom prst="rect">
            <a:avLst/>
          </a:prstGeom>
          <a:noFill/>
          <a:ln w="9525">
            <a:noFill/>
            <a:miter lim="800000"/>
            <a:headEnd/>
            <a:tailEnd/>
          </a:ln>
        </p:spPr>
      </p:pic>
    </p:spTree>
    <p:extLst>
      <p:ext uri="{BB962C8B-B14F-4D97-AF65-F5344CB8AC3E}">
        <p14:creationId xmlns:p14="http://schemas.microsoft.com/office/powerpoint/2010/main" val="4015706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1410</TotalTime>
  <Words>389</Words>
  <Application>Microsoft Office PowerPoint</Application>
  <PresentationFormat>On-screen Show (4:3)</PresentationFormat>
  <Paragraphs>67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Broader Impacts: K-12</vt:lpstr>
      <vt:lpstr>Broader Impacts: K-12</vt:lpstr>
      <vt:lpstr>College of Science K-12 Outreach</vt:lpstr>
      <vt:lpstr>College of Science K-12 Outreach</vt:lpstr>
      <vt:lpstr>Suggestions for Work with K-12 Partners</vt:lpstr>
    </vt:vector>
  </TitlesOfParts>
  <Company>School of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dc:creator>
  <cp:lastModifiedBy>Clark, Barbara S.</cp:lastModifiedBy>
  <cp:revision>70</cp:revision>
  <dcterms:created xsi:type="dcterms:W3CDTF">2004-09-07T19:27:41Z</dcterms:created>
  <dcterms:modified xsi:type="dcterms:W3CDTF">2014-01-27T19:20:52Z</dcterms:modified>
</cp:coreProperties>
</file>