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292" r:id="rId3"/>
    <p:sldId id="284" r:id="rId4"/>
    <p:sldId id="306" r:id="rId5"/>
    <p:sldId id="295" r:id="rId6"/>
    <p:sldId id="294" r:id="rId7"/>
    <p:sldId id="296" r:id="rId8"/>
    <p:sldId id="300" r:id="rId9"/>
    <p:sldId id="303" r:id="rId10"/>
    <p:sldId id="301" r:id="rId11"/>
    <p:sldId id="305" r:id="rId12"/>
    <p:sldId id="304" r:id="rId13"/>
    <p:sldId id="297" r:id="rId14"/>
    <p:sldId id="298"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0" autoAdjust="0"/>
    <p:restoredTop sz="84783" autoAdjust="0"/>
  </p:normalViewPr>
  <p:slideViewPr>
    <p:cSldViewPr snapToGrid="0" snapToObjects="1">
      <p:cViewPr>
        <p:scale>
          <a:sx n="100" d="100"/>
          <a:sy n="100" d="100"/>
        </p:scale>
        <p:origin x="-1422"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3A4217C-C7A8-46B8-BEDD-65BBAA7AAE63}" type="datetimeFigureOut">
              <a:rPr lang="en-US" smtClean="0"/>
              <a:t>1/28/2014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6CFC9C5-106A-4A3F-A88F-A4E7DA288AA0}" type="slidenum">
              <a:rPr lang="en-US" smtClean="0"/>
              <a:t>‹#›</a:t>
            </a:fld>
            <a:endParaRPr lang="en-US"/>
          </a:p>
        </p:txBody>
      </p:sp>
    </p:spTree>
    <p:extLst>
      <p:ext uri="{BB962C8B-B14F-4D97-AF65-F5344CB8AC3E}">
        <p14:creationId xmlns:p14="http://schemas.microsoft.com/office/powerpoint/2010/main" val="1413365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58A51C-A7E4-497B-978B-22D04FA9544F}" type="datetimeFigureOut">
              <a:rPr lang="en-US" smtClean="0"/>
              <a:t>1/28/2014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A9AF46-14E1-42A3-B23E-4CFB8EF519EA}" type="slidenum">
              <a:rPr lang="en-US" smtClean="0"/>
              <a:t>‹#›</a:t>
            </a:fld>
            <a:endParaRPr lang="en-US"/>
          </a:p>
        </p:txBody>
      </p:sp>
    </p:spTree>
    <p:extLst>
      <p:ext uri="{BB962C8B-B14F-4D97-AF65-F5344CB8AC3E}">
        <p14:creationId xmlns:p14="http://schemas.microsoft.com/office/powerpoint/2010/main" val="241479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A9AF46-14E1-42A3-B23E-4CFB8EF519EA}" type="slidenum">
              <a:rPr lang="en-US" smtClean="0"/>
              <a:t>1</a:t>
            </a:fld>
            <a:endParaRPr lang="en-US"/>
          </a:p>
        </p:txBody>
      </p:sp>
    </p:spTree>
    <p:extLst>
      <p:ext uri="{BB962C8B-B14F-4D97-AF65-F5344CB8AC3E}">
        <p14:creationId xmlns:p14="http://schemas.microsoft.com/office/powerpoint/2010/main" val="338194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think of how your infrastructure can increase access</a:t>
            </a:r>
          </a:p>
          <a:p>
            <a:r>
              <a:rPr lang="en-US" sz="1200" kern="1200" dirty="0" smtClean="0">
                <a:solidFill>
                  <a:schemeClr val="tx1"/>
                </a:solidFill>
                <a:effectLst/>
                <a:latin typeface="+mn-lt"/>
                <a:ea typeface="+mn-ea"/>
                <a:cs typeface="+mn-cs"/>
              </a:rPr>
              <a:t>Levels the playing field institutionally</a:t>
            </a:r>
          </a:p>
          <a:p>
            <a:r>
              <a:rPr lang="en-US" sz="1200" kern="1200" dirty="0" smtClean="0">
                <a:solidFill>
                  <a:schemeClr val="tx1"/>
                </a:solidFill>
                <a:effectLst/>
                <a:latin typeface="+mn-lt"/>
                <a:ea typeface="+mn-ea"/>
                <a:cs typeface="+mn-cs"/>
              </a:rPr>
              <a:t>Builds infrastructure capacity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Underrepresented</a:t>
            </a:r>
            <a:r>
              <a:rPr lang="en-US" sz="1200" kern="1200" baseline="0" dirty="0" smtClean="0">
                <a:solidFill>
                  <a:schemeClr val="tx1"/>
                </a:solidFill>
                <a:effectLst/>
                <a:latin typeface="+mn-lt"/>
                <a:ea typeface="+mn-ea"/>
                <a:cs typeface="+mn-cs"/>
              </a:rPr>
              <a:t> in terms of individuals, institutions, geographical regions</a:t>
            </a:r>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10</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think of how your infrastructure can increase access</a:t>
            </a:r>
          </a:p>
          <a:p>
            <a:r>
              <a:rPr lang="en-US" sz="1200" kern="1200" dirty="0" smtClean="0">
                <a:solidFill>
                  <a:schemeClr val="tx1"/>
                </a:solidFill>
                <a:effectLst/>
                <a:latin typeface="+mn-lt"/>
                <a:ea typeface="+mn-ea"/>
                <a:cs typeface="+mn-cs"/>
              </a:rPr>
              <a:t>Levels the playing field institutionally</a:t>
            </a:r>
          </a:p>
          <a:p>
            <a:r>
              <a:rPr lang="en-US" sz="1200" kern="1200" dirty="0" smtClean="0">
                <a:solidFill>
                  <a:schemeClr val="tx1"/>
                </a:solidFill>
                <a:effectLst/>
                <a:latin typeface="+mn-lt"/>
                <a:ea typeface="+mn-ea"/>
                <a:cs typeface="+mn-cs"/>
              </a:rPr>
              <a:t>Builds infrastructure capacity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Underrepresented</a:t>
            </a:r>
            <a:r>
              <a:rPr lang="en-US" sz="1200" kern="1200" baseline="0" dirty="0" smtClean="0">
                <a:solidFill>
                  <a:schemeClr val="tx1"/>
                </a:solidFill>
                <a:effectLst/>
                <a:latin typeface="+mn-lt"/>
                <a:ea typeface="+mn-ea"/>
                <a:cs typeface="+mn-cs"/>
              </a:rPr>
              <a:t> in terms of individuals, institutions, geographical regions</a:t>
            </a:r>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11</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think of how your infrastructure can increase access</a:t>
            </a:r>
          </a:p>
          <a:p>
            <a:r>
              <a:rPr lang="en-US" sz="1200" kern="1200" dirty="0" smtClean="0">
                <a:solidFill>
                  <a:schemeClr val="tx1"/>
                </a:solidFill>
                <a:effectLst/>
                <a:latin typeface="+mn-lt"/>
                <a:ea typeface="+mn-ea"/>
                <a:cs typeface="+mn-cs"/>
              </a:rPr>
              <a:t>Levels the playing field institutionally</a:t>
            </a:r>
          </a:p>
          <a:p>
            <a:r>
              <a:rPr lang="en-US" sz="1200" kern="1200" dirty="0" smtClean="0">
                <a:solidFill>
                  <a:schemeClr val="tx1"/>
                </a:solidFill>
                <a:effectLst/>
                <a:latin typeface="+mn-lt"/>
                <a:ea typeface="+mn-ea"/>
                <a:cs typeface="+mn-cs"/>
              </a:rPr>
              <a:t>Builds infrastructure capacity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Underrepresented</a:t>
            </a:r>
            <a:r>
              <a:rPr lang="en-US" sz="1200" kern="1200" baseline="0" dirty="0" smtClean="0">
                <a:solidFill>
                  <a:schemeClr val="tx1"/>
                </a:solidFill>
                <a:effectLst/>
                <a:latin typeface="+mn-lt"/>
                <a:ea typeface="+mn-ea"/>
                <a:cs typeface="+mn-cs"/>
              </a:rPr>
              <a:t> in terms of individuals, institutions, geographical regions</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12</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 what is already in place.  Speed dating for education and outreach partnership</a:t>
            </a:r>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13</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14</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2</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4000" dirty="0" smtClean="0"/>
              <a:t>broader impacts is not part of mission for all agencies</a:t>
            </a:r>
          </a:p>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3</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4000" dirty="0" smtClean="0"/>
              <a:t>broader impacts is not part of mission for all agencies</a:t>
            </a:r>
          </a:p>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4</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a:t>
            </a:r>
            <a:r>
              <a:rPr lang="en-US" baseline="0" dirty="0" smtClean="0"/>
              <a:t> such as LSAMP often do not know they “promised” to do something until after proposal funded.</a:t>
            </a:r>
          </a:p>
          <a:p>
            <a:r>
              <a:rPr lang="en-US" dirty="0" smtClean="0"/>
              <a:t>No budget can mean no real commitment</a:t>
            </a:r>
          </a:p>
          <a:p>
            <a:r>
              <a:rPr lang="en-US" dirty="0" smtClean="0"/>
              <a:t>Not</a:t>
            </a:r>
            <a:r>
              <a:rPr lang="en-US" baseline="0" dirty="0" smtClean="0"/>
              <a:t> wise to create on own instead of leverage:  wastes resources and shows you do not know the landscape</a:t>
            </a:r>
          </a:p>
          <a:p>
            <a:r>
              <a:rPr lang="en-US" baseline="0" dirty="0" smtClean="0"/>
              <a:t>Must be tailored…not just “We will work with LSAMP to recruit a broader pool of qualified students.”  How will you work with them?  Booth at their regional conference?</a:t>
            </a:r>
            <a:endParaRPr lang="en-US" dirty="0" smtClean="0"/>
          </a:p>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5</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Beyond ethnicity. Underrepresented</a:t>
            </a:r>
            <a:r>
              <a:rPr lang="en-US" sz="1200" kern="1200" baseline="0" dirty="0" smtClean="0">
                <a:solidFill>
                  <a:schemeClr val="tx1"/>
                </a:solidFill>
                <a:effectLst/>
                <a:latin typeface="+mn-lt"/>
                <a:ea typeface="+mn-ea"/>
                <a:cs typeface="+mn-cs"/>
              </a:rPr>
              <a:t> in terms of individuals, institutions, geographical regions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instance access</a:t>
            </a:r>
            <a:r>
              <a:rPr lang="en-US" sz="1200" kern="1200" baseline="0" dirty="0" smtClean="0">
                <a:solidFill>
                  <a:schemeClr val="tx1"/>
                </a:solidFill>
                <a:effectLst/>
                <a:latin typeface="+mn-lt"/>
                <a:ea typeface="+mn-ea"/>
                <a:cs typeface="+mn-cs"/>
              </a:rPr>
              <a:t> to underrepresented </a:t>
            </a:r>
            <a:r>
              <a:rPr lang="en-US" sz="1200" kern="1200" dirty="0" smtClean="0">
                <a:solidFill>
                  <a:schemeClr val="tx1"/>
                </a:solidFill>
                <a:effectLst/>
                <a:latin typeface="+mn-lt"/>
                <a:ea typeface="+mn-ea"/>
                <a:cs typeface="+mn-cs"/>
              </a:rPr>
              <a:t>can be geographical as in this example of rural students or it can reach</a:t>
            </a:r>
            <a:r>
              <a:rPr lang="en-US" sz="1200" kern="1200" baseline="0" dirty="0" smtClean="0">
                <a:solidFill>
                  <a:schemeClr val="tx1"/>
                </a:solidFill>
                <a:effectLst/>
                <a:latin typeface="+mn-lt"/>
                <a:ea typeface="+mn-ea"/>
                <a:cs typeface="+mn-cs"/>
              </a:rPr>
              <a:t> lay audiences, e.g. Science on Tap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6</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7</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8</a:t>
            </a:fld>
            <a:endParaRPr lang="en-US"/>
          </a:p>
        </p:txBody>
      </p:sp>
    </p:spTree>
    <p:extLst>
      <p:ext uri="{BB962C8B-B14F-4D97-AF65-F5344CB8AC3E}">
        <p14:creationId xmlns:p14="http://schemas.microsoft.com/office/powerpoint/2010/main" val="149186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Leverages existing Purdue strengths and expertise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Integrates WITH the partners and not just handing it off to them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Underserved population of rural students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Reach (nationwide)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Proven dissemination avenues</a:t>
            </a:r>
          </a:p>
          <a:p>
            <a:r>
              <a:rPr lang="en-US" baseline="0" dirty="0" smtClean="0"/>
              <a:t>Sustainability beyond the project</a:t>
            </a:r>
          </a:p>
          <a:p>
            <a:endParaRPr lang="en-US" dirty="0"/>
          </a:p>
        </p:txBody>
      </p:sp>
      <p:sp>
        <p:nvSpPr>
          <p:cNvPr id="4" name="Slide Number Placeholder 3"/>
          <p:cNvSpPr>
            <a:spLocks noGrp="1"/>
          </p:cNvSpPr>
          <p:nvPr>
            <p:ph type="sldNum" sz="quarter" idx="10"/>
          </p:nvPr>
        </p:nvSpPr>
        <p:spPr/>
        <p:txBody>
          <a:bodyPr/>
          <a:lstStyle/>
          <a:p>
            <a:fld id="{EFA9AF46-14E1-42A3-B23E-4CFB8EF519EA}" type="slidenum">
              <a:rPr lang="en-US" smtClean="0"/>
              <a:t>9</a:t>
            </a:fld>
            <a:endParaRPr lang="en-US"/>
          </a:p>
        </p:txBody>
      </p:sp>
    </p:spTree>
    <p:extLst>
      <p:ext uri="{BB962C8B-B14F-4D97-AF65-F5344CB8AC3E}">
        <p14:creationId xmlns:p14="http://schemas.microsoft.com/office/powerpoint/2010/main" val="149186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D866A9-5528-F04E-8A88-1EA05E2F822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118893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866A9-5528-F04E-8A88-1EA05E2F822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276938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866A9-5528-F04E-8A88-1EA05E2F822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427023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866A9-5528-F04E-8A88-1EA05E2F822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48160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866A9-5528-F04E-8A88-1EA05E2F8228}"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194288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D866A9-5528-F04E-8A88-1EA05E2F8228}"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324657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D866A9-5528-F04E-8A88-1EA05E2F8228}" type="datetimeFigureOut">
              <a:rPr lang="en-US" smtClean="0"/>
              <a:pPr/>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401697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D866A9-5528-F04E-8A88-1EA05E2F8228}" type="datetimeFigureOut">
              <a:rPr lang="en-US" smtClean="0"/>
              <a:pPr/>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14449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866A9-5528-F04E-8A88-1EA05E2F8228}" type="datetimeFigureOut">
              <a:rPr lang="en-US" smtClean="0"/>
              <a:pPr/>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30551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866A9-5528-F04E-8A88-1EA05E2F8228}"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171725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866A9-5528-F04E-8A88-1EA05E2F8228}"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55D88-A594-A142-8BFF-FF81312E6A62}" type="slidenum">
              <a:rPr lang="en-US" smtClean="0"/>
              <a:pPr/>
              <a:t>‹#›</a:t>
            </a:fld>
            <a:endParaRPr lang="en-US"/>
          </a:p>
        </p:txBody>
      </p:sp>
    </p:spTree>
    <p:extLst>
      <p:ext uri="{BB962C8B-B14F-4D97-AF65-F5344CB8AC3E}">
        <p14:creationId xmlns:p14="http://schemas.microsoft.com/office/powerpoint/2010/main" val="217360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866A9-5528-F04E-8A88-1EA05E2F8228}" type="datetimeFigureOut">
              <a:rPr lang="en-US" smtClean="0"/>
              <a:pPr/>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55D88-A594-A142-8BFF-FF81312E6A62}" type="slidenum">
              <a:rPr lang="en-US" smtClean="0"/>
              <a:pPr/>
              <a:t>‹#›</a:t>
            </a:fld>
            <a:endParaRPr lang="en-US"/>
          </a:p>
        </p:txBody>
      </p:sp>
    </p:spTree>
    <p:extLst>
      <p:ext uri="{BB962C8B-B14F-4D97-AF65-F5344CB8AC3E}">
        <p14:creationId xmlns:p14="http://schemas.microsoft.com/office/powerpoint/2010/main" val="4012524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catalog.e-digitaleditions.com/i/249391" TargetMode="External"/><Relationship Id="rId5" Type="http://schemas.openxmlformats.org/officeDocument/2006/relationships/image" Target="../media/image7.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4.jpeg"/><Relationship Id="rId7"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hyperlink" Target="http://catalog.e-digitaleditions.com/i/249391"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purdue.edu/research/vpr/rschdev/proposal_preparation_assistance.php"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884258" y="944880"/>
            <a:ext cx="8259742" cy="1776549"/>
            <a:chOff x="884258" y="1833153"/>
            <a:chExt cx="8259742" cy="1776549"/>
          </a:xfrm>
        </p:grpSpPr>
        <p:sp>
          <p:nvSpPr>
            <p:cNvPr id="4" name="Rectangle 3"/>
            <p:cNvSpPr/>
            <p:nvPr/>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pic>
        <p:nvPicPr>
          <p:cNvPr id="7" name="Picture 6" descr="PU_sigtab.eps"/>
          <p:cNvPicPr>
            <a:picLocks noChangeAspect="1"/>
          </p:cNvPicPr>
          <p:nvPr/>
        </p:nvPicPr>
        <p:blipFill rotWithShape="1">
          <a:blip r:embed="rId5">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8" name="Title 1"/>
          <p:cNvSpPr txBox="1">
            <a:spLocks/>
          </p:cNvSpPr>
          <p:nvPr/>
        </p:nvSpPr>
        <p:spPr>
          <a:xfrm>
            <a:off x="838196" y="1070704"/>
            <a:ext cx="7571877" cy="1840451"/>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nSpc>
                <a:spcPts val="8100"/>
              </a:lnSpc>
            </a:pPr>
            <a:r>
              <a:rPr lang="en-US" sz="7500" dirty="0" smtClean="0">
                <a:solidFill>
                  <a:schemeClr val="bg1"/>
                </a:solidFill>
              </a:rPr>
              <a:t>Broader Impacts in Proposal Writing</a:t>
            </a:r>
            <a:endParaRPr lang="en-US" sz="6500" dirty="0" smtClean="0">
              <a:solidFill>
                <a:schemeClr val="bg1"/>
              </a:solidFill>
            </a:endParaRPr>
          </a:p>
        </p:txBody>
      </p:sp>
      <p:sp>
        <p:nvSpPr>
          <p:cNvPr id="10" name="Subtitle 2"/>
          <p:cNvSpPr txBox="1">
            <a:spLocks/>
          </p:cNvSpPr>
          <p:nvPr/>
        </p:nvSpPr>
        <p:spPr>
          <a:xfrm>
            <a:off x="897465" y="2740933"/>
            <a:ext cx="7512607" cy="1057527"/>
          </a:xfrm>
          <a:prstGeom prst="rect">
            <a:avLst/>
          </a:prstGeom>
        </p:spPr>
        <p:txBody>
          <a:bodyPr lIns="0" tIns="0" rIns="0" bIns="0"/>
          <a:lst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4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a:solidFill>
                <a:srgbClr val="A3792C"/>
              </a:solidFill>
              <a:latin typeface="Impact"/>
              <a:cs typeface="Impact"/>
            </a:endParaRPr>
          </a:p>
          <a:p>
            <a:endParaRPr lang="en-US" sz="2400" dirty="0" smtClean="0">
              <a:solidFill>
                <a:srgbClr val="A3792C"/>
              </a:solidFill>
              <a:latin typeface="Impact"/>
              <a:cs typeface="Impact"/>
            </a:endParaRPr>
          </a:p>
          <a:p>
            <a:endParaRPr lang="en-US" sz="2400" dirty="0" smtClean="0">
              <a:solidFill>
                <a:srgbClr val="A3792C"/>
              </a:solidFill>
              <a:latin typeface="Impact"/>
              <a:cs typeface="Impact"/>
            </a:endParaRPr>
          </a:p>
          <a:p>
            <a:endParaRPr lang="en-US" sz="2400" dirty="0" smtClean="0">
              <a:solidFill>
                <a:srgbClr val="A3792C"/>
              </a:solidFill>
              <a:latin typeface="Impact"/>
              <a:cs typeface="Impact"/>
            </a:endParaRPr>
          </a:p>
          <a:p>
            <a:r>
              <a:rPr lang="en-US" sz="2400" dirty="0">
                <a:solidFill>
                  <a:srgbClr val="A3792C"/>
                </a:solidFill>
                <a:latin typeface="Impact"/>
                <a:cs typeface="Impact"/>
              </a:rPr>
              <a:t>Sally Bond</a:t>
            </a:r>
          </a:p>
          <a:p>
            <a:r>
              <a:rPr lang="en-US" sz="2400" dirty="0">
                <a:solidFill>
                  <a:srgbClr val="A3792C"/>
                </a:solidFill>
                <a:latin typeface="Impact"/>
                <a:cs typeface="Impact"/>
              </a:rPr>
              <a:t>Assistant Director of Research Development Services</a:t>
            </a:r>
          </a:p>
          <a:p>
            <a:r>
              <a:rPr lang="en-US" sz="2400" dirty="0">
                <a:solidFill>
                  <a:srgbClr val="A3792C"/>
                </a:solidFill>
                <a:latin typeface="Impact"/>
                <a:cs typeface="Impact"/>
              </a:rPr>
              <a:t>Proposal Coordination</a:t>
            </a:r>
          </a:p>
          <a:p>
            <a:r>
              <a:rPr lang="en-US" sz="2400" dirty="0">
                <a:solidFill>
                  <a:srgbClr val="A3792C"/>
                </a:solidFill>
                <a:latin typeface="Impact"/>
                <a:cs typeface="Impact"/>
              </a:rPr>
              <a:t>Office of the Vice President for Research</a:t>
            </a:r>
          </a:p>
        </p:txBody>
      </p:sp>
    </p:spTree>
    <p:extLst>
      <p:ext uri="{BB962C8B-B14F-4D97-AF65-F5344CB8AC3E}">
        <p14:creationId xmlns:p14="http://schemas.microsoft.com/office/powerpoint/2010/main" val="88341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10</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defRPr/>
            </a:pPr>
            <a:r>
              <a:rPr lang="en-US" dirty="0"/>
              <a:t>Writing Broader </a:t>
            </a:r>
            <a:r>
              <a:rPr lang="en-US" dirty="0" smtClean="0"/>
              <a:t>Impacts</a:t>
            </a:r>
            <a:endParaRPr lang="en-US" sz="9600" dirty="0"/>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Good example 2: Infrastructure can create accessibility</a:t>
            </a:r>
            <a:endParaRPr lang="en-US" dirty="0">
              <a:solidFill>
                <a:srgbClr val="E3AE24"/>
              </a:solidFill>
              <a:latin typeface="Impact" pitchFamily="34" charset="0"/>
              <a:cs typeface="Impact"/>
            </a:endParaRPr>
          </a:p>
        </p:txBody>
      </p:sp>
      <p:sp>
        <p:nvSpPr>
          <p:cNvPr id="9" name="Content Placeholder 2"/>
          <p:cNvSpPr txBox="1">
            <a:spLocks/>
          </p:cNvSpPr>
          <p:nvPr/>
        </p:nvSpPr>
        <p:spPr>
          <a:xfrm>
            <a:off x="339639" y="1741079"/>
            <a:ext cx="8531405" cy="39929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buNone/>
            </a:pPr>
            <a:r>
              <a:rPr lang="en-US" sz="2800" dirty="0" smtClean="0"/>
              <a:t>We anticipate our </a:t>
            </a:r>
            <a:r>
              <a:rPr lang="en-US" sz="2800" dirty="0" err="1" smtClean="0"/>
              <a:t>cyberinfrastructure</a:t>
            </a:r>
            <a:r>
              <a:rPr lang="en-US" sz="2800" dirty="0" smtClean="0"/>
              <a:t> </a:t>
            </a:r>
            <a:r>
              <a:rPr lang="en-US" sz="2800" dirty="0"/>
              <a:t>will move the Center beyond accessibility to true usability of simulation tools and content by non-specialists, and, as demonstrated </a:t>
            </a:r>
            <a:r>
              <a:rPr lang="en-US" sz="2800" dirty="0" smtClean="0"/>
              <a:t>by </a:t>
            </a:r>
            <a:r>
              <a:rPr lang="en-US" sz="2800" dirty="0" err="1" smtClean="0"/>
              <a:t>nanoHUB</a:t>
            </a:r>
            <a:r>
              <a:rPr lang="en-US" sz="2800" dirty="0" smtClean="0"/>
              <a:t> data, </a:t>
            </a:r>
            <a:r>
              <a:rPr lang="en-US" sz="2800" dirty="0"/>
              <a:t>participation by minority institutions will </a:t>
            </a:r>
            <a:r>
              <a:rPr lang="en-US" sz="2800" dirty="0" smtClean="0"/>
              <a:t>increase</a:t>
            </a:r>
            <a:r>
              <a:rPr lang="en-US" sz="2800" baseline="30000" dirty="0" smtClean="0"/>
              <a:t>85</a:t>
            </a:r>
            <a:r>
              <a:rPr lang="en-US" sz="2800" dirty="0" smtClean="0"/>
              <a:t>.  </a:t>
            </a:r>
            <a:r>
              <a:rPr lang="en-US" sz="2800" dirty="0"/>
              <a:t>Data and tools that were previously only accessed and implemented with extensive computational resources and test equipment are now available with </a:t>
            </a:r>
            <a:r>
              <a:rPr lang="en-US" sz="2800" dirty="0" smtClean="0"/>
              <a:t>only an </a:t>
            </a:r>
            <a:r>
              <a:rPr lang="en-US" sz="2800" dirty="0"/>
              <a:t>Internet connection and a laptop.   This allows </a:t>
            </a:r>
            <a:r>
              <a:rPr lang="en-US" sz="2800" dirty="0" smtClean="0"/>
              <a:t>for </a:t>
            </a:r>
            <a:r>
              <a:rPr lang="en-US" sz="2800" dirty="0"/>
              <a:t>broader access to all of </a:t>
            </a:r>
          </a:p>
        </p:txBody>
      </p:sp>
    </p:spTree>
    <p:extLst>
      <p:ext uri="{BB962C8B-B14F-4D97-AF65-F5344CB8AC3E}">
        <p14:creationId xmlns:p14="http://schemas.microsoft.com/office/powerpoint/2010/main" val="3044077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11</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defRPr/>
            </a:pPr>
            <a:r>
              <a:rPr lang="en-US" dirty="0"/>
              <a:t>Writing Broader </a:t>
            </a:r>
            <a:r>
              <a:rPr lang="en-US" dirty="0" smtClean="0"/>
              <a:t>Impacts</a:t>
            </a:r>
            <a:endParaRPr lang="en-US" sz="9600" dirty="0"/>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Good example 2: Infrastructure can create accessibility</a:t>
            </a:r>
            <a:endParaRPr lang="en-US" dirty="0">
              <a:solidFill>
                <a:srgbClr val="E3AE24"/>
              </a:solidFill>
              <a:latin typeface="Impact" pitchFamily="34" charset="0"/>
              <a:cs typeface="Impact"/>
            </a:endParaRPr>
          </a:p>
        </p:txBody>
      </p:sp>
      <p:sp>
        <p:nvSpPr>
          <p:cNvPr id="9" name="Content Placeholder 2"/>
          <p:cNvSpPr txBox="1">
            <a:spLocks/>
          </p:cNvSpPr>
          <p:nvPr/>
        </p:nvSpPr>
        <p:spPr>
          <a:xfrm>
            <a:off x="339639" y="1741078"/>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buNone/>
            </a:pPr>
            <a:r>
              <a:rPr lang="en-US" sz="2800" dirty="0" smtClean="0"/>
              <a:t>the resources regardless of bandwidth connection or geographical location.  Hub technology will also enable us to quantify how many users are from minority institutions and what resources were the most accessed.   </a:t>
            </a:r>
          </a:p>
          <a:p>
            <a:pPr marL="0" indent="0" eaLnBrk="0" hangingPunct="0">
              <a:buNone/>
            </a:pPr>
            <a:endParaRPr lang="en-US" sz="2800" dirty="0"/>
          </a:p>
        </p:txBody>
      </p:sp>
    </p:spTree>
    <p:extLst>
      <p:ext uri="{BB962C8B-B14F-4D97-AF65-F5344CB8AC3E}">
        <p14:creationId xmlns:p14="http://schemas.microsoft.com/office/powerpoint/2010/main" val="1605874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12</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defRPr/>
            </a:pPr>
            <a:r>
              <a:rPr lang="en-US" dirty="0"/>
              <a:t>Writing Broader </a:t>
            </a:r>
            <a:r>
              <a:rPr lang="en-US" dirty="0" smtClean="0"/>
              <a:t>Impacts</a:t>
            </a:r>
            <a:endParaRPr lang="en-US" sz="9600" dirty="0"/>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Good example 1: Underrepresented is more than ethnicity</a:t>
            </a:r>
            <a:endParaRPr lang="en-US" dirty="0">
              <a:solidFill>
                <a:srgbClr val="E3AE24"/>
              </a:solidFill>
              <a:latin typeface="Impact" pitchFamily="34" charset="0"/>
              <a:cs typeface="Impact"/>
            </a:endParaRPr>
          </a:p>
        </p:txBody>
      </p:sp>
      <p:sp>
        <p:nvSpPr>
          <p:cNvPr id="9" name="Content Placeholder 2"/>
          <p:cNvSpPr txBox="1">
            <a:spLocks/>
          </p:cNvSpPr>
          <p:nvPr/>
        </p:nvSpPr>
        <p:spPr>
          <a:xfrm>
            <a:off x="339639" y="1741078"/>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buNone/>
            </a:pPr>
            <a:endParaRPr lang="en-US" sz="2800" dirty="0"/>
          </a:p>
        </p:txBody>
      </p:sp>
      <p:sp>
        <p:nvSpPr>
          <p:cNvPr id="11" name="Content Placeholder 2"/>
          <p:cNvSpPr txBox="1">
            <a:spLocks/>
          </p:cNvSpPr>
          <p:nvPr/>
        </p:nvSpPr>
        <p:spPr>
          <a:xfrm>
            <a:off x="492039" y="1769652"/>
            <a:ext cx="8194762"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3" indent="0" algn="ctr">
              <a:buNone/>
            </a:pPr>
            <a:endParaRPr lang="en-US" sz="4000" dirty="0" smtClean="0"/>
          </a:p>
          <a:p>
            <a:pPr marL="0" lvl="3" indent="0" algn="ctr">
              <a:buNone/>
            </a:pPr>
            <a:r>
              <a:rPr lang="en-US" sz="4000" dirty="0" smtClean="0"/>
              <a:t>Why did this example </a:t>
            </a:r>
            <a:br>
              <a:rPr lang="en-US" sz="4000" dirty="0" smtClean="0"/>
            </a:br>
            <a:r>
              <a:rPr lang="en-US" sz="4000" dirty="0" smtClean="0"/>
              <a:t>review well?</a:t>
            </a:r>
            <a:endParaRPr lang="en-US" sz="4000" b="1" dirty="0" smtClean="0"/>
          </a:p>
        </p:txBody>
      </p:sp>
    </p:spTree>
    <p:extLst>
      <p:ext uri="{BB962C8B-B14F-4D97-AF65-F5344CB8AC3E}">
        <p14:creationId xmlns:p14="http://schemas.microsoft.com/office/powerpoint/2010/main" val="810867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13</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Education and Outreach Partnerships</a:t>
            </a:r>
            <a:endParaRPr kumimoji="0" lang="en-US" sz="38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Virtual Rolodex of potential Purdue partners available on OVPR link</a:t>
            </a:r>
            <a:endParaRPr lang="en-US" dirty="0">
              <a:solidFill>
                <a:srgbClr val="E3AE24"/>
              </a:solidFill>
              <a:latin typeface="Impact" pitchFamily="34" charset="0"/>
              <a:cs typeface="Impact"/>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576" t="4229" r="58573" b="9692"/>
          <a:stretch/>
        </p:blipFill>
        <p:spPr bwMode="auto">
          <a:xfrm>
            <a:off x="1670589" y="1534479"/>
            <a:ext cx="5085402" cy="429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125191" y="5962020"/>
            <a:ext cx="4453142" cy="646331"/>
          </a:xfrm>
          <a:prstGeom prst="rect">
            <a:avLst/>
          </a:prstGeom>
        </p:spPr>
        <p:txBody>
          <a:bodyPr wrap="none">
            <a:spAutoFit/>
          </a:bodyPr>
          <a:lstStyle/>
          <a:p>
            <a:r>
              <a:rPr lang="en-US" dirty="0">
                <a:hlinkClick r:id="rId6"/>
              </a:rPr>
              <a:t>http://</a:t>
            </a:r>
            <a:r>
              <a:rPr lang="en-US" dirty="0" smtClean="0">
                <a:hlinkClick r:id="rId6"/>
              </a:rPr>
              <a:t>catalog.e-digitaleditions.com/i/249391</a:t>
            </a:r>
            <a:endParaRPr lang="en-US" dirty="0" smtClean="0"/>
          </a:p>
          <a:p>
            <a:endParaRPr lang="en-US" dirty="0"/>
          </a:p>
        </p:txBody>
      </p:sp>
    </p:spTree>
    <p:extLst>
      <p:ext uri="{BB962C8B-B14F-4D97-AF65-F5344CB8AC3E}">
        <p14:creationId xmlns:p14="http://schemas.microsoft.com/office/powerpoint/2010/main" val="684531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14</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noProof="0" dirty="0" smtClean="0"/>
              <a:t>Meet Broader Impact Partners</a:t>
            </a:r>
            <a:endParaRPr kumimoji="0" lang="en-US" sz="38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Join Us March 13, 2014</a:t>
            </a:r>
            <a:endParaRPr lang="en-US" dirty="0">
              <a:solidFill>
                <a:srgbClr val="E3AE24"/>
              </a:solidFill>
              <a:latin typeface="Impact" pitchFamily="34" charset="0"/>
              <a:cs typeface="Impact"/>
            </a:endParaRPr>
          </a:p>
        </p:txBody>
      </p:sp>
      <p:sp>
        <p:nvSpPr>
          <p:cNvPr id="8" name="TextBox 7"/>
          <p:cNvSpPr txBox="1"/>
          <p:nvPr/>
        </p:nvSpPr>
        <p:spPr>
          <a:xfrm>
            <a:off x="993932" y="1626620"/>
            <a:ext cx="6880068" cy="5109091"/>
          </a:xfrm>
          <a:prstGeom prst="rect">
            <a:avLst/>
          </a:prstGeom>
          <a:noFill/>
        </p:spPr>
        <p:txBody>
          <a:bodyPr wrap="square" rtlCol="0">
            <a:spAutoFit/>
          </a:bodyPr>
          <a:lstStyle/>
          <a:p>
            <a:r>
              <a:rPr lang="en-US" sz="2800" b="1" i="1" dirty="0" smtClean="0"/>
              <a:t>Education </a:t>
            </a:r>
            <a:r>
              <a:rPr lang="en-US" sz="2800" b="1" i="1" dirty="0"/>
              <a:t>and Outreach Expo 2014: Partnering for Broader Impacts</a:t>
            </a:r>
            <a:endParaRPr lang="en-US" sz="2800" b="1" dirty="0"/>
          </a:p>
          <a:p>
            <a:r>
              <a:rPr lang="en-US" b="1" dirty="0"/>
              <a:t>Date: March 13, 2014</a:t>
            </a:r>
            <a:endParaRPr lang="en-US" dirty="0"/>
          </a:p>
          <a:p>
            <a:r>
              <a:rPr lang="en-US" b="1" dirty="0"/>
              <a:t>Time: 12:30-2:30</a:t>
            </a:r>
            <a:endParaRPr lang="en-US" dirty="0"/>
          </a:p>
          <a:p>
            <a:r>
              <a:rPr lang="en-US" b="1" dirty="0"/>
              <a:t>Location: STEW 302-306</a:t>
            </a:r>
            <a:endParaRPr lang="en-US" dirty="0"/>
          </a:p>
          <a:p>
            <a:r>
              <a:rPr lang="en-US" dirty="0"/>
              <a:t> </a:t>
            </a:r>
          </a:p>
          <a:p>
            <a:r>
              <a:rPr lang="en-US" dirty="0"/>
              <a:t>Purdue faculty and staff who will be writing </a:t>
            </a:r>
            <a:endParaRPr lang="en-US" dirty="0" smtClean="0"/>
          </a:p>
          <a:p>
            <a:r>
              <a:rPr lang="en-US" dirty="0" smtClean="0"/>
              <a:t>grant </a:t>
            </a:r>
            <a:r>
              <a:rPr lang="en-US" dirty="0"/>
              <a:t>proposals can learn how to partner with </a:t>
            </a:r>
            <a:endParaRPr lang="en-US" dirty="0" smtClean="0"/>
          </a:p>
          <a:p>
            <a:r>
              <a:rPr lang="en-US" dirty="0" smtClean="0"/>
              <a:t>key </a:t>
            </a:r>
            <a:r>
              <a:rPr lang="en-US" dirty="0"/>
              <a:t>education and outreach programs on the </a:t>
            </a:r>
            <a:endParaRPr lang="en-US" dirty="0" smtClean="0"/>
          </a:p>
          <a:p>
            <a:r>
              <a:rPr lang="en-US" dirty="0" smtClean="0"/>
              <a:t>Purdue </a:t>
            </a:r>
            <a:r>
              <a:rPr lang="en-US" dirty="0"/>
              <a:t>campus.  Expo 2014 includes extended </a:t>
            </a:r>
            <a:endParaRPr lang="en-US" dirty="0" smtClean="0"/>
          </a:p>
          <a:p>
            <a:r>
              <a:rPr lang="en-US" dirty="0" smtClean="0"/>
              <a:t>time </a:t>
            </a:r>
            <a:r>
              <a:rPr lang="en-US" dirty="0"/>
              <a:t>to visit booths and talk with program </a:t>
            </a:r>
            <a:endParaRPr lang="en-US" dirty="0" smtClean="0"/>
          </a:p>
          <a:p>
            <a:r>
              <a:rPr lang="en-US" dirty="0" smtClean="0"/>
              <a:t>representatives </a:t>
            </a:r>
            <a:r>
              <a:rPr lang="en-US" dirty="0"/>
              <a:t>about tailoring initiatives </a:t>
            </a:r>
            <a:endParaRPr lang="en-US" dirty="0" smtClean="0"/>
          </a:p>
          <a:p>
            <a:r>
              <a:rPr lang="en-US" dirty="0" smtClean="0"/>
              <a:t>and </a:t>
            </a:r>
            <a:r>
              <a:rPr lang="en-US" dirty="0"/>
              <a:t>resources to your particular grant proposal</a:t>
            </a:r>
            <a:r>
              <a:rPr lang="en-US" dirty="0" smtClean="0"/>
              <a:t>.</a:t>
            </a:r>
          </a:p>
          <a:p>
            <a:endParaRPr lang="en-US" dirty="0" smtClean="0"/>
          </a:p>
          <a:p>
            <a:r>
              <a:rPr lang="en-US" dirty="0"/>
              <a:t>Link : </a:t>
            </a:r>
            <a:r>
              <a:rPr lang="en-US" u="sng" dirty="0">
                <a:hlinkClick r:id="rId5"/>
              </a:rPr>
              <a:t>http://catalog.e-digitaleditions.com/i/249391</a:t>
            </a:r>
            <a:endParaRPr lang="en-US" dirty="0"/>
          </a:p>
          <a:p>
            <a:endParaRPr lang="en-US" dirty="0"/>
          </a:p>
          <a:p>
            <a:endParaRPr lang="en-US" dirty="0"/>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307" r="12941" b="12941"/>
          <a:stretch/>
        </p:blipFill>
        <p:spPr>
          <a:xfrm rot="21117607">
            <a:off x="6629400" y="1885950"/>
            <a:ext cx="1872802" cy="1771650"/>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2720" t="-3278" r="24773" b="28899"/>
          <a:stretch/>
        </p:blipFill>
        <p:spPr>
          <a:xfrm rot="961359">
            <a:off x="5922288" y="2979188"/>
            <a:ext cx="2286001" cy="2222972"/>
          </a:xfrm>
          <a:prstGeom prst="rect">
            <a:avLst/>
          </a:prstGeom>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4734" t="-2878" r="23127" b="26799"/>
          <a:stretch/>
        </p:blipFill>
        <p:spPr>
          <a:xfrm rot="21206645">
            <a:off x="6828155" y="4294030"/>
            <a:ext cx="2091690" cy="2001009"/>
          </a:xfrm>
          <a:prstGeom prst="rect">
            <a:avLst/>
          </a:prstGeom>
        </p:spPr>
      </p:pic>
    </p:spTree>
    <p:extLst>
      <p:ext uri="{BB962C8B-B14F-4D97-AF65-F5344CB8AC3E}">
        <p14:creationId xmlns:p14="http://schemas.microsoft.com/office/powerpoint/2010/main" val="2251395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2</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noProof="0" dirty="0" smtClean="0"/>
              <a:t>Grant Writing Services at Purdue</a:t>
            </a:r>
            <a:endParaRPr kumimoji="0" lang="en-US" sz="38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Large and Small Proposal Development</a:t>
            </a:r>
            <a:endParaRPr lang="en-US" dirty="0">
              <a:solidFill>
                <a:srgbClr val="E3AE24"/>
              </a:solidFill>
              <a:latin typeface="Impact" pitchFamily="34" charset="0"/>
              <a:cs typeface="Impact"/>
            </a:endParaRPr>
          </a:p>
        </p:txBody>
      </p:sp>
      <p:pic>
        <p:nvPicPr>
          <p:cNvPr id="8" name="Picture 7"/>
          <p:cNvPicPr/>
          <p:nvPr/>
        </p:nvPicPr>
        <p:blipFill rotWithShape="1">
          <a:blip r:embed="rId5"/>
          <a:srcRect l="11218" t="8719" r="62441" b="20840"/>
          <a:stretch/>
        </p:blipFill>
        <p:spPr bwMode="auto">
          <a:xfrm>
            <a:off x="2657475" y="1581603"/>
            <a:ext cx="6114670" cy="4762764"/>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152401" y="2766460"/>
            <a:ext cx="2285999" cy="1323439"/>
          </a:xfrm>
          <a:prstGeom prst="rect">
            <a:avLst/>
          </a:prstGeom>
        </p:spPr>
        <p:txBody>
          <a:bodyPr wrap="square">
            <a:spAutoFit/>
          </a:bodyPr>
          <a:lstStyle/>
          <a:p>
            <a:r>
              <a:rPr lang="en-US" sz="1600" dirty="0">
                <a:hlinkClick r:id="rId6"/>
              </a:rPr>
              <a:t>http://</a:t>
            </a:r>
            <a:r>
              <a:rPr lang="en-US" sz="1600" dirty="0" smtClean="0">
                <a:hlinkClick r:id="rId6"/>
              </a:rPr>
              <a:t>www.purdue.edu/research/vpr/rschdev/proposal_preparation_assistance.php</a:t>
            </a:r>
            <a:endParaRPr lang="en-US" sz="1600" dirty="0" smtClean="0"/>
          </a:p>
          <a:p>
            <a:endParaRPr lang="en-US" sz="1600" dirty="0"/>
          </a:p>
        </p:txBody>
      </p:sp>
    </p:spTree>
    <p:extLst>
      <p:ext uri="{BB962C8B-B14F-4D97-AF65-F5344CB8AC3E}">
        <p14:creationId xmlns:p14="http://schemas.microsoft.com/office/powerpoint/2010/main" val="637883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3</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noProof="0" dirty="0" smtClean="0"/>
              <a:t>What do Funding Agencies Require?</a:t>
            </a:r>
            <a:endParaRPr kumimoji="0" lang="en-US" sz="38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Agencies have unique cultures in regard to criteria and broader impacts</a:t>
            </a:r>
            <a:endParaRPr lang="en-US" dirty="0">
              <a:solidFill>
                <a:srgbClr val="E3AE24"/>
              </a:solidFill>
              <a:latin typeface="Impact" pitchFamily="34" charset="0"/>
              <a:cs typeface="Impact"/>
            </a:endParaRPr>
          </a:p>
        </p:txBody>
      </p:sp>
      <p:sp>
        <p:nvSpPr>
          <p:cNvPr id="8" name="Content Placeholder 2"/>
          <p:cNvSpPr txBox="1">
            <a:spLocks/>
          </p:cNvSpPr>
          <p:nvPr/>
        </p:nvSpPr>
        <p:spPr>
          <a:xfrm>
            <a:off x="492039" y="1769652"/>
            <a:ext cx="8194762"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3">
              <a:buFont typeface="Arial" pitchFamily="34" charset="0"/>
              <a:buChar char="•"/>
            </a:pPr>
            <a:r>
              <a:rPr lang="en-US" sz="4000" dirty="0" smtClean="0"/>
              <a:t>NSF criteria are </a:t>
            </a:r>
            <a:r>
              <a:rPr lang="en-US" sz="4000" b="1" dirty="0" smtClean="0"/>
              <a:t>Intellectual </a:t>
            </a:r>
            <a:r>
              <a:rPr lang="en-US" sz="4000" b="1" dirty="0"/>
              <a:t>Merit </a:t>
            </a:r>
            <a:r>
              <a:rPr lang="en-US" sz="4000" dirty="0"/>
              <a:t>and </a:t>
            </a:r>
            <a:r>
              <a:rPr lang="en-US" sz="4000" b="1" dirty="0"/>
              <a:t>Broader </a:t>
            </a:r>
            <a:r>
              <a:rPr lang="en-US" sz="4000" b="1" dirty="0" smtClean="0"/>
              <a:t>Impacts</a:t>
            </a:r>
          </a:p>
          <a:p>
            <a:pPr marL="914400" lvl="3">
              <a:buFont typeface="Arial" pitchFamily="34" charset="0"/>
              <a:buChar char="•"/>
            </a:pPr>
            <a:r>
              <a:rPr lang="en-US" sz="4000" dirty="0" smtClean="0"/>
              <a:t>NIH core criteria </a:t>
            </a:r>
            <a:r>
              <a:rPr lang="en-US" sz="4000" dirty="0"/>
              <a:t>are </a:t>
            </a:r>
            <a:r>
              <a:rPr lang="en-US" sz="4000" b="1" dirty="0"/>
              <a:t>Significance, </a:t>
            </a:r>
            <a:r>
              <a:rPr lang="en-US" sz="4000" b="1" dirty="0" smtClean="0"/>
              <a:t>Innovation, Approach</a:t>
            </a:r>
            <a:r>
              <a:rPr lang="en-US" sz="4000" b="1" dirty="0"/>
              <a:t>, </a:t>
            </a:r>
            <a:r>
              <a:rPr lang="en-US" sz="4000" b="1" dirty="0" smtClean="0"/>
              <a:t>Investigator(s</a:t>
            </a:r>
            <a:r>
              <a:rPr lang="en-US" sz="4000" b="1" dirty="0"/>
              <a:t>) </a:t>
            </a:r>
            <a:r>
              <a:rPr lang="en-US" sz="4000" dirty="0"/>
              <a:t>and </a:t>
            </a:r>
            <a:r>
              <a:rPr lang="en-US" sz="4000" b="1" dirty="0" smtClean="0"/>
              <a:t>Environment</a:t>
            </a:r>
            <a:endParaRPr lang="en-US" sz="4000" dirty="0"/>
          </a:p>
        </p:txBody>
      </p:sp>
    </p:spTree>
    <p:extLst>
      <p:ext uri="{BB962C8B-B14F-4D97-AF65-F5344CB8AC3E}">
        <p14:creationId xmlns:p14="http://schemas.microsoft.com/office/powerpoint/2010/main" val="40431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4</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noProof="0" dirty="0" smtClean="0"/>
              <a:t>What do Funding Agencies Require?</a:t>
            </a:r>
            <a:endParaRPr kumimoji="0" lang="en-US" sz="38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NSF broader impacts requirements for all proposals per Grant Proposal Guide </a:t>
            </a:r>
            <a:endParaRPr lang="en-US" dirty="0">
              <a:solidFill>
                <a:srgbClr val="E3AE24"/>
              </a:solidFill>
              <a:latin typeface="Impact" pitchFamily="34" charset="0"/>
              <a:cs typeface="Impact"/>
            </a:endParaRPr>
          </a:p>
        </p:txBody>
      </p:sp>
      <p:sp>
        <p:nvSpPr>
          <p:cNvPr id="8" name="Content Placeholder 2"/>
          <p:cNvSpPr txBox="1">
            <a:spLocks/>
          </p:cNvSpPr>
          <p:nvPr/>
        </p:nvSpPr>
        <p:spPr>
          <a:xfrm>
            <a:off x="492039" y="1769652"/>
            <a:ext cx="8194762"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3">
              <a:buFont typeface="Arial" pitchFamily="34" charset="0"/>
              <a:buChar char="•"/>
            </a:pPr>
            <a:r>
              <a:rPr lang="en-US" sz="4000" dirty="0" smtClean="0"/>
              <a:t>Summary page separate text box</a:t>
            </a:r>
          </a:p>
          <a:p>
            <a:pPr marL="914400" lvl="3">
              <a:buFont typeface="Arial" pitchFamily="34" charset="0"/>
              <a:buChar char="•"/>
            </a:pPr>
            <a:r>
              <a:rPr lang="en-US" sz="4000" dirty="0"/>
              <a:t>S</a:t>
            </a:r>
            <a:r>
              <a:rPr lang="en-US" sz="4000" dirty="0" smtClean="0"/>
              <a:t>eparate section in narrative with a </a:t>
            </a:r>
            <a:r>
              <a:rPr lang="en-US" sz="4000" b="1" dirty="0" smtClean="0"/>
              <a:t>Broader Impacts</a:t>
            </a:r>
            <a:r>
              <a:rPr lang="en-US" sz="4000" dirty="0" smtClean="0"/>
              <a:t> heading</a:t>
            </a:r>
            <a:endParaRPr lang="en-US" sz="4000" b="1" dirty="0" smtClean="0"/>
          </a:p>
          <a:p>
            <a:pPr marL="914400" lvl="3">
              <a:buFont typeface="Arial" pitchFamily="34" charset="0"/>
              <a:buChar char="•"/>
            </a:pPr>
            <a:r>
              <a:rPr lang="en-US" sz="4000" b="1" dirty="0" smtClean="0"/>
              <a:t>Prior NSF Support </a:t>
            </a:r>
            <a:r>
              <a:rPr lang="en-US" sz="4000" dirty="0" smtClean="0"/>
              <a:t>subheading requirements for </a:t>
            </a:r>
            <a:r>
              <a:rPr lang="en-US" sz="4000" b="1" dirty="0" smtClean="0"/>
              <a:t>Broader Impacts</a:t>
            </a:r>
            <a:r>
              <a:rPr lang="en-US" sz="4000" dirty="0"/>
              <a:t> </a:t>
            </a:r>
            <a:r>
              <a:rPr lang="en-US" sz="4000" dirty="0" smtClean="0"/>
              <a:t>and </a:t>
            </a:r>
            <a:r>
              <a:rPr lang="en-US" sz="4000" b="1" dirty="0" smtClean="0"/>
              <a:t>Intellectual Merit</a:t>
            </a:r>
            <a:r>
              <a:rPr lang="en-US" sz="4000" dirty="0" smtClean="0"/>
              <a:t>.</a:t>
            </a:r>
            <a:endParaRPr lang="en-US" sz="4000" dirty="0"/>
          </a:p>
        </p:txBody>
      </p:sp>
    </p:spTree>
    <p:extLst>
      <p:ext uri="{BB962C8B-B14F-4D97-AF65-F5344CB8AC3E}">
        <p14:creationId xmlns:p14="http://schemas.microsoft.com/office/powerpoint/2010/main" val="2772925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5</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noProof="0" dirty="0" smtClean="0"/>
              <a:t>Broader Impacts in Your Proposal</a:t>
            </a:r>
            <a:endParaRPr kumimoji="0" lang="en-US" sz="38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Mistakes grant proposers make</a:t>
            </a:r>
            <a:endParaRPr lang="en-US" dirty="0">
              <a:solidFill>
                <a:srgbClr val="E3AE24"/>
              </a:solidFill>
              <a:latin typeface="Impact" pitchFamily="34" charset="0"/>
              <a:cs typeface="Impact"/>
            </a:endParaRPr>
          </a:p>
        </p:txBody>
      </p:sp>
      <p:sp>
        <p:nvSpPr>
          <p:cNvPr id="8" name="Content Placeholder 2"/>
          <p:cNvSpPr txBox="1">
            <a:spLocks/>
          </p:cNvSpPr>
          <p:nvPr/>
        </p:nvSpPr>
        <p:spPr>
          <a:xfrm>
            <a:off x="339639" y="1883953"/>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71600" lvl="3">
              <a:buFont typeface="Arial" pitchFamily="34" charset="0"/>
              <a:buChar char="•"/>
            </a:pPr>
            <a:endParaRPr lang="en-US" sz="4000" dirty="0"/>
          </a:p>
        </p:txBody>
      </p:sp>
      <p:sp>
        <p:nvSpPr>
          <p:cNvPr id="9" name="Content Placeholder 2"/>
          <p:cNvSpPr txBox="1">
            <a:spLocks/>
          </p:cNvSpPr>
          <p:nvPr/>
        </p:nvSpPr>
        <p:spPr>
          <a:xfrm>
            <a:off x="492038" y="1769653"/>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3">
              <a:buFont typeface="Arial" pitchFamily="34" charset="0"/>
              <a:buChar char="•"/>
            </a:pPr>
            <a:r>
              <a:rPr lang="en-US" sz="4000" dirty="0"/>
              <a:t>p</a:t>
            </a:r>
            <a:r>
              <a:rPr lang="en-US" sz="4000" dirty="0" smtClean="0"/>
              <a:t>rograms included in proposal without their knowledge</a:t>
            </a:r>
          </a:p>
          <a:p>
            <a:pPr marL="914400" lvl="3">
              <a:buFont typeface="Arial" pitchFamily="34" charset="0"/>
              <a:buChar char="•"/>
            </a:pPr>
            <a:r>
              <a:rPr lang="en-US" sz="4000" dirty="0"/>
              <a:t>n</a:t>
            </a:r>
            <a:r>
              <a:rPr lang="en-US" sz="4000" dirty="0" smtClean="0"/>
              <a:t>o budget for initiatives</a:t>
            </a:r>
          </a:p>
          <a:p>
            <a:pPr marL="914400" lvl="3">
              <a:buFont typeface="Arial" pitchFamily="34" charset="0"/>
              <a:buChar char="•"/>
            </a:pPr>
            <a:r>
              <a:rPr lang="en-US" sz="4000" dirty="0" smtClean="0"/>
              <a:t>reinventing the wheel instead of leveraging expertise</a:t>
            </a:r>
          </a:p>
          <a:p>
            <a:pPr marL="914400" lvl="3">
              <a:buFont typeface="Arial" pitchFamily="34" charset="0"/>
              <a:buChar char="•"/>
            </a:pPr>
            <a:r>
              <a:rPr lang="en-US" sz="4000" dirty="0"/>
              <a:t>t</a:t>
            </a:r>
            <a:r>
              <a:rPr lang="en-US" sz="4000" dirty="0" smtClean="0"/>
              <a:t>oo general to be meaningful</a:t>
            </a:r>
          </a:p>
          <a:p>
            <a:pPr marL="1371600" lvl="3">
              <a:buFont typeface="Arial" pitchFamily="34" charset="0"/>
              <a:buChar char="•"/>
            </a:pPr>
            <a:endParaRPr lang="en-US" sz="4000" dirty="0"/>
          </a:p>
        </p:txBody>
      </p:sp>
    </p:spTree>
    <p:extLst>
      <p:ext uri="{BB962C8B-B14F-4D97-AF65-F5344CB8AC3E}">
        <p14:creationId xmlns:p14="http://schemas.microsoft.com/office/powerpoint/2010/main" val="4140606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6</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lvl="0">
              <a:defRPr/>
            </a:pPr>
            <a:r>
              <a:rPr lang="en-US" dirty="0" smtClean="0"/>
              <a:t>Writing Broader Impacts</a:t>
            </a:r>
            <a:endParaRPr lang="en-US" sz="7200" dirty="0"/>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a:solidFill>
                  <a:srgbClr val="E3AE24"/>
                </a:solidFill>
                <a:latin typeface="Impact"/>
                <a:cs typeface="Impact"/>
              </a:rPr>
              <a:t>Good example 1: Underrepresented is more than ethnicity</a:t>
            </a:r>
            <a:endParaRPr lang="en-US" dirty="0">
              <a:solidFill>
                <a:srgbClr val="E3AE24"/>
              </a:solidFill>
              <a:latin typeface="Impact" pitchFamily="34" charset="0"/>
              <a:cs typeface="Impact"/>
            </a:endParaRPr>
          </a:p>
        </p:txBody>
      </p:sp>
      <p:sp>
        <p:nvSpPr>
          <p:cNvPr id="9" name="Content Placeholder 2"/>
          <p:cNvSpPr txBox="1">
            <a:spLocks/>
          </p:cNvSpPr>
          <p:nvPr/>
        </p:nvSpPr>
        <p:spPr>
          <a:xfrm>
            <a:off x="339639" y="1741078"/>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t>Our vision </a:t>
            </a:r>
            <a:r>
              <a:rPr lang="en-US" sz="2800" dirty="0"/>
              <a:t>for K-12 EOT includes leveraging high-impact </a:t>
            </a:r>
            <a:endParaRPr lang="en-US" sz="2800" dirty="0" smtClean="0"/>
          </a:p>
          <a:p>
            <a:pPr marL="0" indent="0">
              <a:buNone/>
            </a:pPr>
            <a:r>
              <a:rPr lang="en-US" sz="2800" dirty="0" smtClean="0"/>
              <a:t>4-H </a:t>
            </a:r>
            <a:r>
              <a:rPr lang="en-US" sz="2800" dirty="0"/>
              <a:t>youth development, the largest out-of-school program in the nation that reaches over 7 million K-12 participants through more than 3,500 professional cooperative extension educators and over 500,000 trained volunteers.  We will partner with </a:t>
            </a:r>
            <a:r>
              <a:rPr lang="en-US" sz="2800" dirty="0" smtClean="0"/>
              <a:t>the head </a:t>
            </a:r>
            <a:r>
              <a:rPr lang="en-US" sz="2800" dirty="0"/>
              <a:t>of the Purdue University Department of Youth Development </a:t>
            </a:r>
            <a:r>
              <a:rPr lang="en-US" sz="2800" dirty="0" smtClean="0"/>
              <a:t>and director of </a:t>
            </a:r>
            <a:r>
              <a:rPr lang="en-US" sz="2800" dirty="0"/>
              <a:t>engineering-related projects in Indiana’s statewide </a:t>
            </a:r>
            <a:r>
              <a:rPr lang="en-US" sz="2800" dirty="0" smtClean="0"/>
              <a:t>4-H program </a:t>
            </a:r>
            <a:r>
              <a:rPr lang="en-US" sz="2800" dirty="0"/>
              <a:t>to connect with regional </a:t>
            </a:r>
            <a:r>
              <a:rPr lang="en-US" sz="2800" dirty="0" smtClean="0"/>
              <a:t>and</a:t>
            </a:r>
            <a:endParaRPr lang="en-US" sz="2800" dirty="0"/>
          </a:p>
        </p:txBody>
      </p:sp>
    </p:spTree>
    <p:extLst>
      <p:ext uri="{BB962C8B-B14F-4D97-AF65-F5344CB8AC3E}">
        <p14:creationId xmlns:p14="http://schemas.microsoft.com/office/powerpoint/2010/main" val="2437466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7</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lvl="0">
              <a:defRPr/>
            </a:pPr>
            <a:r>
              <a:rPr lang="en-US" dirty="0"/>
              <a:t>Writing Broader Impacts</a:t>
            </a:r>
            <a:endParaRPr lang="en-US" sz="9600" dirty="0"/>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a:solidFill>
                  <a:srgbClr val="E3AE24"/>
                </a:solidFill>
                <a:latin typeface="Impact"/>
                <a:cs typeface="Impact"/>
              </a:rPr>
              <a:t>Good example 1: Underrepresented is more than ethnicity</a:t>
            </a:r>
            <a:endParaRPr lang="en-US" dirty="0">
              <a:solidFill>
                <a:srgbClr val="E3AE24"/>
              </a:solidFill>
              <a:latin typeface="Impact" pitchFamily="34" charset="0"/>
              <a:cs typeface="Impact"/>
            </a:endParaRPr>
          </a:p>
        </p:txBody>
      </p:sp>
      <p:sp>
        <p:nvSpPr>
          <p:cNvPr id="9" name="Content Placeholder 2"/>
          <p:cNvSpPr txBox="1">
            <a:spLocks/>
          </p:cNvSpPr>
          <p:nvPr/>
        </p:nvSpPr>
        <p:spPr>
          <a:xfrm>
            <a:off x="339639" y="1741078"/>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a:t>n</a:t>
            </a:r>
            <a:r>
              <a:rPr lang="en-US" sz="2800" dirty="0" smtClean="0"/>
              <a:t>ational 4-H. We </a:t>
            </a:r>
            <a:r>
              <a:rPr lang="en-US" sz="2800" dirty="0"/>
              <a:t>will deliver engineering learning experiences for elementary and middle school students in after-school clubs and will submit </a:t>
            </a:r>
            <a:r>
              <a:rPr lang="en-US" sz="2800" dirty="0" smtClean="0"/>
              <a:t>this high-quality </a:t>
            </a:r>
            <a:r>
              <a:rPr lang="en-US" sz="2800" dirty="0"/>
              <a:t>curriculum for review and inclusion in the </a:t>
            </a:r>
            <a:r>
              <a:rPr lang="en-US" sz="2800" i="1" dirty="0"/>
              <a:t>National 4-H </a:t>
            </a:r>
            <a:r>
              <a:rPr lang="en-US" sz="2800" i="1" dirty="0" smtClean="0"/>
              <a:t>Product </a:t>
            </a:r>
            <a:r>
              <a:rPr lang="en-US" sz="2800" i="1" dirty="0"/>
              <a:t>C</a:t>
            </a:r>
            <a:r>
              <a:rPr lang="en-US" sz="2800" i="1" dirty="0" smtClean="0"/>
              <a:t>atalog</a:t>
            </a:r>
            <a:r>
              <a:rPr lang="en-US" sz="2800" dirty="0"/>
              <a:t>.  </a:t>
            </a:r>
            <a:r>
              <a:rPr lang="en-US" sz="2800" dirty="0" smtClean="0"/>
              <a:t>We </a:t>
            </a:r>
            <a:r>
              <a:rPr lang="en-US" sz="2800" dirty="0"/>
              <a:t>will bring high school students </a:t>
            </a:r>
            <a:r>
              <a:rPr lang="en-US" sz="2800" dirty="0" smtClean="0"/>
              <a:t>into our laboratory to </a:t>
            </a:r>
            <a:r>
              <a:rPr lang="en-US" sz="2800" dirty="0"/>
              <a:t>pilot a project-based workshop model transferrable across </a:t>
            </a:r>
            <a:r>
              <a:rPr lang="en-US" sz="2800" dirty="0" smtClean="0"/>
              <a:t>our equipment </a:t>
            </a:r>
            <a:r>
              <a:rPr lang="en-US" sz="2800" dirty="0"/>
              <a:t>sites and will develop an earthquake engineering challenge for use at </a:t>
            </a:r>
            <a:r>
              <a:rPr lang="en-US" sz="2800" dirty="0" smtClean="0"/>
              <a:t>the </a:t>
            </a:r>
            <a:r>
              <a:rPr lang="en-US" sz="2800" i="1" dirty="0"/>
              <a:t>National 4-H Engineering Challenge</a:t>
            </a:r>
            <a:r>
              <a:rPr lang="en-US" sz="2800" dirty="0"/>
              <a:t> </a:t>
            </a:r>
            <a:r>
              <a:rPr lang="en-US" sz="2800" dirty="0" smtClean="0"/>
              <a:t>held </a:t>
            </a:r>
            <a:r>
              <a:rPr lang="en-US" sz="2800" dirty="0"/>
              <a:t>annually </a:t>
            </a:r>
            <a:r>
              <a:rPr lang="en-US" sz="2800" dirty="0" smtClean="0"/>
              <a:t>at</a:t>
            </a:r>
            <a:endParaRPr lang="en-US" sz="2800" dirty="0"/>
          </a:p>
        </p:txBody>
      </p:sp>
    </p:spTree>
    <p:extLst>
      <p:ext uri="{BB962C8B-B14F-4D97-AF65-F5344CB8AC3E}">
        <p14:creationId xmlns:p14="http://schemas.microsoft.com/office/powerpoint/2010/main" val="1576174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8</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lvl="0">
              <a:defRPr/>
            </a:pPr>
            <a:r>
              <a:rPr lang="en-US" dirty="0"/>
              <a:t>Writing Broader Impacts</a:t>
            </a:r>
            <a:endParaRPr lang="en-US" sz="9600" dirty="0"/>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a:solidFill>
                  <a:srgbClr val="E3AE24"/>
                </a:solidFill>
                <a:latin typeface="Impact"/>
                <a:cs typeface="Impact"/>
              </a:rPr>
              <a:t>Good example 1: Underrepresented is more than ethnicity</a:t>
            </a:r>
            <a:endParaRPr lang="en-US" dirty="0">
              <a:solidFill>
                <a:srgbClr val="E3AE24"/>
              </a:solidFill>
              <a:latin typeface="Impact" pitchFamily="34" charset="0"/>
              <a:cs typeface="Impact"/>
            </a:endParaRPr>
          </a:p>
        </p:txBody>
      </p:sp>
      <p:sp>
        <p:nvSpPr>
          <p:cNvPr id="9" name="Content Placeholder 2"/>
          <p:cNvSpPr txBox="1">
            <a:spLocks/>
          </p:cNvSpPr>
          <p:nvPr/>
        </p:nvSpPr>
        <p:spPr>
          <a:xfrm>
            <a:off x="339639" y="1741078"/>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t>Purdue since 1995</a:t>
            </a:r>
            <a:r>
              <a:rPr lang="en-US" sz="2800" dirty="0"/>
              <a:t>.  In year five, we will hold a </a:t>
            </a:r>
            <a:r>
              <a:rPr lang="en-US" sz="2800" i="1" dirty="0"/>
              <a:t>National Training Program for 4-H Professionals</a:t>
            </a:r>
            <a:r>
              <a:rPr lang="en-US" sz="2800" dirty="0"/>
              <a:t> to promote </a:t>
            </a:r>
            <a:r>
              <a:rPr lang="en-US" sz="2800" dirty="0" smtClean="0"/>
              <a:t>our </a:t>
            </a:r>
            <a:r>
              <a:rPr lang="en-US" sz="2800" dirty="0"/>
              <a:t/>
            </a:r>
            <a:br>
              <a:rPr lang="en-US" sz="2800" dirty="0"/>
            </a:br>
            <a:r>
              <a:rPr lang="en-US" sz="2800" dirty="0" smtClean="0"/>
              <a:t>4-H </a:t>
            </a:r>
            <a:r>
              <a:rPr lang="en-US" sz="2800" dirty="0"/>
              <a:t>materials.  We will showcase material </a:t>
            </a:r>
            <a:r>
              <a:rPr lang="en-US" sz="2800" dirty="0" smtClean="0"/>
              <a:t>by sponsoring a booth </a:t>
            </a:r>
            <a:r>
              <a:rPr lang="en-US" sz="2800" dirty="0"/>
              <a:t>at the National Association of Extension 4-H Agents and will make curriculum accessible on </a:t>
            </a:r>
            <a:r>
              <a:rPr lang="en-US" sz="2800" dirty="0" smtClean="0"/>
              <a:t>our project website.</a:t>
            </a:r>
            <a:endParaRPr lang="en-US" sz="2800" dirty="0"/>
          </a:p>
          <a:p>
            <a:pPr marL="1371600" lvl="3">
              <a:buFont typeface="Arial" pitchFamily="34" charset="0"/>
              <a:buChar char="•"/>
            </a:pPr>
            <a:endParaRPr lang="en-US" sz="4000" dirty="0"/>
          </a:p>
        </p:txBody>
      </p:sp>
    </p:spTree>
    <p:extLst>
      <p:ext uri="{BB962C8B-B14F-4D97-AF65-F5344CB8AC3E}">
        <p14:creationId xmlns:p14="http://schemas.microsoft.com/office/powerpoint/2010/main" val="4201066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9</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25951"/>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defRPr/>
            </a:pPr>
            <a:r>
              <a:rPr lang="en-US" dirty="0"/>
              <a:t>Writing Broader </a:t>
            </a:r>
            <a:r>
              <a:rPr lang="en-US" dirty="0" smtClean="0"/>
              <a:t>Impacts</a:t>
            </a:r>
            <a:endParaRPr lang="en-US" sz="9600" dirty="0"/>
          </a:p>
        </p:txBody>
      </p:sp>
      <p:sp>
        <p:nvSpPr>
          <p:cNvPr id="7" name="TextBox 6"/>
          <p:cNvSpPr txBox="1"/>
          <p:nvPr/>
        </p:nvSpPr>
        <p:spPr>
          <a:xfrm>
            <a:off x="457200" y="1181054"/>
            <a:ext cx="7335982"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Good example 1: Underrepresented is more than ethnicity</a:t>
            </a:r>
            <a:endParaRPr lang="en-US" dirty="0">
              <a:solidFill>
                <a:srgbClr val="E3AE24"/>
              </a:solidFill>
              <a:latin typeface="Impact" pitchFamily="34" charset="0"/>
              <a:cs typeface="Impact"/>
            </a:endParaRPr>
          </a:p>
        </p:txBody>
      </p:sp>
      <p:sp>
        <p:nvSpPr>
          <p:cNvPr id="9" name="Content Placeholder 2"/>
          <p:cNvSpPr txBox="1">
            <a:spLocks/>
          </p:cNvSpPr>
          <p:nvPr/>
        </p:nvSpPr>
        <p:spPr>
          <a:xfrm>
            <a:off x="339639" y="1741078"/>
            <a:ext cx="8531405"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hangingPunct="0">
              <a:buNone/>
            </a:pPr>
            <a:endParaRPr lang="en-US" sz="2800" dirty="0"/>
          </a:p>
        </p:txBody>
      </p:sp>
      <p:sp>
        <p:nvSpPr>
          <p:cNvPr id="11" name="Content Placeholder 2"/>
          <p:cNvSpPr txBox="1">
            <a:spLocks/>
          </p:cNvSpPr>
          <p:nvPr/>
        </p:nvSpPr>
        <p:spPr>
          <a:xfrm>
            <a:off x="492039" y="1769652"/>
            <a:ext cx="8194762" cy="41278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3" indent="0" algn="ctr">
              <a:buNone/>
            </a:pPr>
            <a:endParaRPr lang="en-US" sz="4000" dirty="0" smtClean="0"/>
          </a:p>
          <a:p>
            <a:pPr marL="0" lvl="3" indent="0" algn="ctr">
              <a:buNone/>
            </a:pPr>
            <a:r>
              <a:rPr lang="en-US" sz="4000" dirty="0" smtClean="0"/>
              <a:t>Why did this example </a:t>
            </a:r>
            <a:br>
              <a:rPr lang="en-US" sz="4000" dirty="0" smtClean="0"/>
            </a:br>
            <a:r>
              <a:rPr lang="en-US" sz="4000" dirty="0" smtClean="0"/>
              <a:t>review well?</a:t>
            </a:r>
            <a:endParaRPr lang="en-US" sz="4000" b="1" dirty="0" smtClean="0"/>
          </a:p>
        </p:txBody>
      </p:sp>
    </p:spTree>
    <p:extLst>
      <p:ext uri="{BB962C8B-B14F-4D97-AF65-F5344CB8AC3E}">
        <p14:creationId xmlns:p14="http://schemas.microsoft.com/office/powerpoint/2010/main" val="413455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5920</TotalTime>
  <Words>850</Words>
  <Application>Microsoft Office PowerPoint</Application>
  <PresentationFormat>On-screen Show (4:3)</PresentationFormat>
  <Paragraphs>129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Purdue Marketing Communications</dc:creator>
  <cp:lastModifiedBy>sbond</cp:lastModifiedBy>
  <cp:revision>69</cp:revision>
  <cp:lastPrinted>2014-01-28T16:44:50Z</cp:lastPrinted>
  <dcterms:created xsi:type="dcterms:W3CDTF">2011-09-20T16:06:38Z</dcterms:created>
  <dcterms:modified xsi:type="dcterms:W3CDTF">2014-01-28T16:53:55Z</dcterms:modified>
</cp:coreProperties>
</file>